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67" r:id="rId2"/>
    <p:sldId id="266" r:id="rId3"/>
    <p:sldId id="551" r:id="rId4"/>
    <p:sldId id="288" r:id="rId5"/>
    <p:sldId id="566" r:id="rId6"/>
    <p:sldId id="567" r:id="rId7"/>
    <p:sldId id="568" r:id="rId8"/>
    <p:sldId id="569" r:id="rId9"/>
    <p:sldId id="570" r:id="rId10"/>
    <p:sldId id="571" r:id="rId11"/>
    <p:sldId id="594" r:id="rId12"/>
    <p:sldId id="595" r:id="rId13"/>
    <p:sldId id="573" r:id="rId14"/>
    <p:sldId id="574" r:id="rId15"/>
    <p:sldId id="576" r:id="rId16"/>
    <p:sldId id="575" r:id="rId17"/>
    <p:sldId id="577" r:id="rId18"/>
    <p:sldId id="282" r:id="rId19"/>
    <p:sldId id="283" r:id="rId20"/>
    <p:sldId id="582" r:id="rId21"/>
    <p:sldId id="590" r:id="rId22"/>
    <p:sldId id="591" r:id="rId23"/>
    <p:sldId id="592" r:id="rId24"/>
    <p:sldId id="589" r:id="rId25"/>
    <p:sldId id="593" r:id="rId26"/>
    <p:sldId id="596" r:id="rId27"/>
    <p:sldId id="597" r:id="rId28"/>
    <p:sldId id="598" r:id="rId29"/>
    <p:sldId id="599" r:id="rId30"/>
    <p:sldId id="546" r:id="rId31"/>
  </p:sldIdLst>
  <p:sldSz cx="12192000" cy="6858000"/>
  <p:notesSz cx="6858000" cy="9144000"/>
  <p:embeddedFontLst>
    <p:embeddedFont>
      <p:font typeface="Constantia" panose="02030602050306030303" pitchFamily="18" charset="0"/>
      <p:regular r:id="rId34"/>
      <p:bold r:id="rId35"/>
      <p:italic r:id="rId36"/>
      <p:boldItalic r:id="rId37"/>
    </p:embeddedFont>
    <p:embeddedFont>
      <p:font typeface="Droid Sans Mono" panose="020B0609030804020204" pitchFamily="49" charset="0"/>
      <p:regular r:id="rId38"/>
    </p:embeddedFont>
    <p:embeddedFont>
      <p:font typeface="나눔스퀘어_ac" panose="020B0600000101010101" pitchFamily="50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배달의민족 도현" panose="020B0600000101010101" pitchFamily="50" charset="-127"/>
      <p:regular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E5F1FF"/>
    <a:srgbClr val="E9FFE8"/>
    <a:srgbClr val="FAFAFA"/>
    <a:srgbClr val="FFC000"/>
    <a:srgbClr val="B83D00"/>
    <a:srgbClr val="0000FF"/>
    <a:srgbClr val="EBEBFF"/>
    <a:srgbClr val="CB4A00"/>
    <a:srgbClr val="F1B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8783" autoAdjust="0"/>
  </p:normalViewPr>
  <p:slideViewPr>
    <p:cSldViewPr snapToGrid="0">
      <p:cViewPr varScale="1">
        <p:scale>
          <a:sx n="90" d="100"/>
          <a:sy n="90" d="100"/>
        </p:scale>
        <p:origin x="98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50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DD5BEB4-D962-56C9-211E-8F977B7348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BF1E71-F862-D7FB-63F1-783761B551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D1F44-2F5C-4C8C-B591-4C0F77A51F00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AF0262-426B-4025-6FD0-C122CB6575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2E99CD-6F65-B161-1963-D8D55E994E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1F81D-CF23-4F78-A62D-F1D574FB80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28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19160-6CF6-4557-BDC1-99CA094415F4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A1EB3-01E8-40B4-83F7-063188614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454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A1EB3-01E8-40B4-83F7-063188614C8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437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A9F81-37FA-E61C-D12C-557CDFD11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01C0D4-235D-11FE-05C7-9723DFA786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DD8E8B-C5C8-F303-83DA-6A421185A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A4FDD6-9786-71D6-D688-89D8F9A658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800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2D137-FD85-6854-56D6-DA113B92D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AE9050-B07C-851F-88A3-4F6706F0FE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8FEEF5-3715-3DF3-3BA0-05ED56649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539F43-AD69-4AFB-8198-11E1DF064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006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B708F-974E-3BCF-6102-109D1E3EC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1DE14E-20F5-C338-9189-C2A4096DF2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68AD62-6754-4794-2FF4-70286724F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366391-243C-A422-26A6-27A19A5B74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44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E6788-BE8E-FB42-8877-F95484CDC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4ABB36-C333-A7BF-1CCE-9B4F4E52D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86FB8C-F5E1-A3B0-FFD8-A727FB757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BB2324-1D69-D9EE-909D-B9F1A0F5B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577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94290-C229-A357-25A8-1479C750A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4A4531-670C-60B9-FF69-9CEB99BD5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6F086F-2F41-790E-D0E6-D0C6FF40A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0696EC-650D-AE13-A9AD-46CD1CA91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93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441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F83CC-380D-4BE6-A469-228096A6B3D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983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CC431-B0E1-0385-6039-910EBC56E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CCE276-CD6B-43CC-487F-84E6EA68D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D50494-AF85-C775-7498-6E09D4076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D5B6B5-62F8-29FD-CCE1-7CC01C1EDA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479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E9112-E0A6-92FE-C09A-CB173B60E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16769B-9C9A-D180-97DB-60C1E5121C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252F27-7277-53F4-8845-884A10332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8C52A-BDF3-1F48-CE8C-5F2EDE4AC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286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A1EB3-01E8-40B4-83F7-063188614C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549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A1EB3-01E8-40B4-83F7-063188614C8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49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36F09-6611-A22E-CB1C-2608160D9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6C8F1D-0323-1ADF-4406-A3A04C8067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A2CCCF-DF3F-8C46-67E8-03E9FA3F9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42B324-4BF2-FCC0-606A-9B8E0E2CA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A1EB3-01E8-40B4-83F7-063188614C8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662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36F09-6611-A22E-CB1C-2608160D9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6C8F1D-0323-1ADF-4406-A3A04C8067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A2CCCF-DF3F-8C46-67E8-03E9FA3F9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42B324-4BF2-FCC0-606A-9B8E0E2CA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A1EB3-01E8-40B4-83F7-063188614C8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96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484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A28014C-B6AA-47F5-B6F9-2D5D3B99CE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dirty="0">
              <a:sym typeface="배달의민족 도현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EFE0276-244D-43BC-92FD-CC2703FDAFCC}"/>
              </a:ext>
            </a:extLst>
          </p:cNvPr>
          <p:cNvCxnSpPr>
            <a:cxnSpLocks/>
          </p:cNvCxnSpPr>
          <p:nvPr userDrawn="1"/>
        </p:nvCxnSpPr>
        <p:spPr>
          <a:xfrm>
            <a:off x="925792" y="3603109"/>
            <a:ext cx="93485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3915A56-30EE-44A7-B8FB-ABC354C01866}"/>
              </a:ext>
            </a:extLst>
          </p:cNvPr>
          <p:cNvSpPr/>
          <p:nvPr userDrawn="1"/>
        </p:nvSpPr>
        <p:spPr>
          <a:xfrm flipV="1">
            <a:off x="925820" y="3894471"/>
            <a:ext cx="10130341" cy="819868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CAA15F-F58C-4CBF-9DC0-9855CDC52502}"/>
              </a:ext>
            </a:extLst>
          </p:cNvPr>
          <p:cNvGrpSpPr/>
          <p:nvPr userDrawn="1"/>
        </p:nvGrpSpPr>
        <p:grpSpPr>
          <a:xfrm>
            <a:off x="925792" y="2774625"/>
            <a:ext cx="435836" cy="108000"/>
            <a:chOff x="1387617" y="2538869"/>
            <a:chExt cx="435836" cy="108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E3070B6-99F8-4993-9353-AA5CA31B1F48}"/>
                </a:ext>
              </a:extLst>
            </p:cNvPr>
            <p:cNvSpPr/>
            <p:nvPr/>
          </p:nvSpPr>
          <p:spPr>
            <a:xfrm>
              <a:off x="1387617" y="2538869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BEB1B7A-5865-4E76-8EAA-DB937819AB96}"/>
                </a:ext>
              </a:extLst>
            </p:cNvPr>
            <p:cNvSpPr/>
            <p:nvPr/>
          </p:nvSpPr>
          <p:spPr>
            <a:xfrm>
              <a:off x="1551764" y="2538869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1B76E4E-136F-477A-AA29-C43E5CF53EFB}"/>
                </a:ext>
              </a:extLst>
            </p:cNvPr>
            <p:cNvSpPr/>
            <p:nvPr/>
          </p:nvSpPr>
          <p:spPr>
            <a:xfrm>
              <a:off x="1715453" y="2538869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567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38722C5-0152-4890-9854-60CDBDF958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CB857D-7882-44EC-8B90-365146442F52}"/>
              </a:ext>
            </a:extLst>
          </p:cNvPr>
          <p:cNvSpPr/>
          <p:nvPr userDrawn="1"/>
        </p:nvSpPr>
        <p:spPr>
          <a:xfrm>
            <a:off x="-385531" y="180007"/>
            <a:ext cx="4161757" cy="6472871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A4677-F573-4943-A859-B167428CDEEA}"/>
              </a:ext>
            </a:extLst>
          </p:cNvPr>
          <p:cNvSpPr txBox="1"/>
          <p:nvPr userDrawn="1"/>
        </p:nvSpPr>
        <p:spPr>
          <a:xfrm>
            <a:off x="440529" y="652250"/>
            <a:ext cx="3256614" cy="7357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s </a:t>
            </a:r>
            <a:endParaRPr kumimoji="0" lang="ko-Kore-KR" altLang="en-US" sz="4000" b="0" i="0" u="none" strike="noStrike" kern="0" cap="none" spc="0" normalizeH="0" baseline="0" noProof="0" dirty="0">
              <a:ln>
                <a:noFill/>
              </a:ln>
              <a:solidFill>
                <a:srgbClr val="331608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45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작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04948" y="726605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346133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시작하기 전에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...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 userDrawn="1"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‹#›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626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rrier-Free가 무엇일까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309768" y="150895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Barrier-Free</a:t>
            </a:r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가 무엇일까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1BBE6933-3832-7C6C-B7C2-5CE2058E8398}"/>
              </a:ext>
            </a:extLst>
          </p:cNvPr>
          <p:cNvSpPr txBox="1">
            <a:spLocks/>
          </p:cNvSpPr>
          <p:nvPr userDrawn="1"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‹#›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096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현 도구 준비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81716" y="150895"/>
            <a:ext cx="58381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916248" y="133484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구현 도구 준비하기</a:t>
            </a: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C8BE357F-82D5-780B-E73C-1FC99E8EB66C}"/>
              </a:ext>
            </a:extLst>
          </p:cNvPr>
          <p:cNvSpPr txBox="1">
            <a:spLocks/>
          </p:cNvSpPr>
          <p:nvPr userDrawn="1"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‹#›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810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참고: 함수 (Func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81717" y="150895"/>
            <a:ext cx="58381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참고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: </a:t>
            </a:r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함수 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(Function)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444812BB-2041-0ACA-0399-CE824D50E79B}"/>
              </a:ext>
            </a:extLst>
          </p:cNvPr>
          <p:cNvSpPr txBox="1">
            <a:spLocks/>
          </p:cNvSpPr>
          <p:nvPr userDrawn="1"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‹#›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8744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E2B6B4-D109-B26C-3AB9-DF617DA06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CDF577-0BC5-784C-A378-D527D892C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C35CC3-6410-12A6-9461-B70118905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A85BD-BB8B-4D47-967A-9B0949E643E6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44A1D9-FFF2-87AA-12CA-1DA457A70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4421C1-538E-69DD-92B0-240CAC27D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BE429-4064-490E-9523-3E7DA6933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55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70" r:id="rId3"/>
    <p:sldLayoutId id="2147483672" r:id="rId4"/>
    <p:sldLayoutId id="2147483666" r:id="rId5"/>
    <p:sldLayoutId id="2147483673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platform.openai.com/docs/models?utm_source=chatgpt.com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models?utm_source=chatgpt.com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DJhie15bGmA?feature=oembed" TargetMode="External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796175" y="2933785"/>
            <a:ext cx="10795603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인공지능과 함께하는 </a:t>
            </a:r>
            <a:r>
              <a:rPr lang="ko-KR" altLang="en-US" sz="3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배리어프리</a:t>
            </a:r>
            <a:r>
              <a:rPr lang="ko-KR" alt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키오스크 만들기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E6DF89-89E9-47D0-883D-02F9D8536562}"/>
              </a:ext>
            </a:extLst>
          </p:cNvPr>
          <p:cNvSpPr txBox="1"/>
          <p:nvPr/>
        </p:nvSpPr>
        <p:spPr>
          <a:xfrm>
            <a:off x="1175881" y="4067808"/>
            <a:ext cx="7045676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24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중흥중학교</a:t>
            </a:r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257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00F8E-5B52-AFE5-BDAA-0337100BA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ABE8648-8D67-06FC-4D0E-B177204FAB20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79DFB1-3B70-BAD5-31BC-E40531691F3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시각장애인을 위한 음성지원 키오스크 만들기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5D3A4A6-E526-02AA-9FBA-2976B474DE4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0F5D6C57-0DC3-D077-1FCE-DC1B475EFEBB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35704B80-1076-4257-F3D3-74B89F645574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874B26-4CBE-BDC2-AAA2-AF17FD0B0A2A}"/>
              </a:ext>
            </a:extLst>
          </p:cNvPr>
          <p:cNvSpPr/>
          <p:nvPr/>
        </p:nvSpPr>
        <p:spPr>
          <a:xfrm>
            <a:off x="8686800" y="6177541"/>
            <a:ext cx="3383146" cy="21544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출처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(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주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  <a:r>
              <a:rPr kumimoji="0" lang="ko-KR" alt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엘리비전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(http://www.elivision.com/product/)</a:t>
            </a:r>
          </a:p>
        </p:txBody>
      </p:sp>
      <p:pic>
        <p:nvPicPr>
          <p:cNvPr id="7170" name="Picture 2" descr="전북] &quot;들리지 않으면 알 수 없어요&quot;...시각장애인 음성지원 키오스크 '절실' &lt; 사회일반 &lt; 사회 &lt; 기사본문 - 전라일보">
            <a:extLst>
              <a:ext uri="{FF2B5EF4-FFF2-40B4-BE49-F238E27FC236}">
                <a16:creationId xmlns:a16="http://schemas.microsoft.com/office/drawing/2014/main" id="{9E817E67-58EB-76D9-2866-78515DDAB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46" y="2546252"/>
            <a:ext cx="4315742" cy="286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텍스트, 스크린샷, 미디어, 광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A71C72F-BF1D-8B0A-B775-62BEACA06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733" y="2546252"/>
            <a:ext cx="5089469" cy="2862826"/>
          </a:xfrm>
          <a:prstGeom prst="rect">
            <a:avLst/>
          </a:prstGeom>
        </p:spPr>
      </p:pic>
      <p:pic>
        <p:nvPicPr>
          <p:cNvPr id="7172" name="Picture 4" descr="Arrow Left Clipart Transparent PNG Hd, Vector Left Arrow Icon, Arrow Icons,  Arrow Clipart, Arrow PNG Image For Free Download">
            <a:extLst>
              <a:ext uri="{FF2B5EF4-FFF2-40B4-BE49-F238E27FC236}">
                <a16:creationId xmlns:a16="http://schemas.microsoft.com/office/drawing/2014/main" id="{58C359D0-DD4E-B0F0-73DD-D658B7244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749087" y="3610817"/>
            <a:ext cx="733646" cy="73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504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45501-2881-0183-488B-08644939A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6C20D6B-013D-C7B9-2DDF-0D0E9DD428FE}"/>
              </a:ext>
            </a:extLst>
          </p:cNvPr>
          <p:cNvGrpSpPr/>
          <p:nvPr/>
        </p:nvGrpSpPr>
        <p:grpSpPr>
          <a:xfrm>
            <a:off x="620956" y="1073049"/>
            <a:ext cx="8091044" cy="489557"/>
            <a:chOff x="1189916" y="1144994"/>
            <a:chExt cx="8091044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74C7E-C323-BFD7-E943-9E10E494ABAC}"/>
                </a:ext>
              </a:extLst>
            </p:cNvPr>
            <p:cNvSpPr txBox="1"/>
            <p:nvPr/>
          </p:nvSpPr>
          <p:spPr>
            <a:xfrm>
              <a:off x="1766129" y="1144994"/>
              <a:ext cx="751483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여러분이 만들게 될 </a:t>
              </a: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배리어프리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키오스크 예시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30C995E-338B-CD83-AE7F-3CBBA52623EE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D2E77545-517C-86C4-0788-D7CDDA78AA37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428B75DA-A82E-55F1-6F3E-61F052208E44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" name="배리어프리_시연">
            <a:hlinkClick r:id="" action="ppaction://media"/>
            <a:extLst>
              <a:ext uri="{FF2B5EF4-FFF2-40B4-BE49-F238E27FC236}">
                <a16:creationId xmlns:a16="http://schemas.microsoft.com/office/drawing/2014/main" id="{4F79CBBC-F485-F851-EBAB-2902F7D1D9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20948" y="1836000"/>
            <a:ext cx="7950103" cy="41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94242-7CB2-52ED-1A5C-BABDC4386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134612-28D7-311B-F8E4-1E7C128173EF}"/>
              </a:ext>
            </a:extLst>
          </p:cNvPr>
          <p:cNvGrpSpPr/>
          <p:nvPr/>
        </p:nvGrpSpPr>
        <p:grpSpPr>
          <a:xfrm>
            <a:off x="620956" y="1073049"/>
            <a:ext cx="8091044" cy="489557"/>
            <a:chOff x="1189916" y="1144994"/>
            <a:chExt cx="8091044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0C8C5E-1658-1696-9ACF-CA942B7526C4}"/>
                </a:ext>
              </a:extLst>
            </p:cNvPr>
            <p:cNvSpPr txBox="1"/>
            <p:nvPr/>
          </p:nvSpPr>
          <p:spPr>
            <a:xfrm>
              <a:off x="1766129" y="1144994"/>
              <a:ext cx="751483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여러분이 만들게 될 </a:t>
              </a: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배리어프리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키오스크 예시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9D127C2-39AB-3832-BFE3-7A8A26BE1378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1156AAFC-245C-7F7E-9D37-F618F79D47AF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A6DA0D6-90D2-41EB-85AF-E96D4EEBE3A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3" name="일반_시연">
            <a:hlinkClick r:id="" action="ppaction://media"/>
            <a:extLst>
              <a:ext uri="{FF2B5EF4-FFF2-40B4-BE49-F238E27FC236}">
                <a16:creationId xmlns:a16="http://schemas.microsoft.com/office/drawing/2014/main" id="{9A82CE60-C354-AE06-1E85-B5E6F19AD9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1732" y="1763340"/>
            <a:ext cx="8988536" cy="44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6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5CCBE-C356-67C4-80A5-F1FF67DF9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DE7E17D-166B-C73B-1ED0-964F68A6B5B5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46ADCD-ACEE-047D-A60D-0CCD8E1DDECF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배리어프리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키오스크를 만들기 위한 도구들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87912EC-84EC-6FB3-7198-44DA8BFE1D8E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3F8E2A0D-BDEE-374A-DE3F-56DEC37F79DF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554D74D-E758-04A5-02D0-EBA68F12EA5E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1026" name="Picture 2" descr="Python Streamlit 패키지를 이용한 대시보드 만들기 – 차라투 블로그">
            <a:extLst>
              <a:ext uri="{FF2B5EF4-FFF2-40B4-BE49-F238E27FC236}">
                <a16:creationId xmlns:a16="http://schemas.microsoft.com/office/drawing/2014/main" id="{FDC5864C-89B9-B83B-F75C-9AAD4AEA9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29" y="3858454"/>
            <a:ext cx="3363981" cy="175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dding API With ChatGPT Steps">
            <a:extLst>
              <a:ext uri="{FF2B5EF4-FFF2-40B4-BE49-F238E27FC236}">
                <a16:creationId xmlns:a16="http://schemas.microsoft.com/office/drawing/2014/main" id="{7AE0F11E-0AE3-7CFB-0398-5A341B7C5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549" y="4091693"/>
            <a:ext cx="2475915" cy="139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AI Whisper와 함께하는 음성 인식">
            <a:extLst>
              <a:ext uri="{FF2B5EF4-FFF2-40B4-BE49-F238E27FC236}">
                <a16:creationId xmlns:a16="http://schemas.microsoft.com/office/drawing/2014/main" id="{EBE15940-CCFE-D040-98DC-7F2D5EC02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594" y="4091693"/>
            <a:ext cx="2475915" cy="129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8606DC0-EFB6-7AB5-0A7A-F78B687FA7DB}"/>
              </a:ext>
            </a:extLst>
          </p:cNvPr>
          <p:cNvSpPr/>
          <p:nvPr/>
        </p:nvSpPr>
        <p:spPr>
          <a:xfrm>
            <a:off x="2472242" y="5783839"/>
            <a:ext cx="7665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UX/UI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3714BE-0747-3087-3EBD-83F087506073}"/>
              </a:ext>
            </a:extLst>
          </p:cNvPr>
          <p:cNvSpPr/>
          <p:nvPr/>
        </p:nvSpPr>
        <p:spPr>
          <a:xfrm>
            <a:off x="5720973" y="5783839"/>
            <a:ext cx="10390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언어 모델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1929F7-53C8-8663-1FFD-4A5B6C7BAA1D}"/>
              </a:ext>
            </a:extLst>
          </p:cNvPr>
          <p:cNvSpPr/>
          <p:nvPr/>
        </p:nvSpPr>
        <p:spPr>
          <a:xfrm>
            <a:off x="8594402" y="5783839"/>
            <a:ext cx="1696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음성인식 및 출력</a:t>
            </a:r>
          </a:p>
        </p:txBody>
      </p:sp>
      <p:pic>
        <p:nvPicPr>
          <p:cNvPr id="1032" name="Picture 8" descr="VSCode(Visual Studio Code) 사용법 - 파이썬/깃허브/아나콘다 연동">
            <a:extLst>
              <a:ext uri="{FF2B5EF4-FFF2-40B4-BE49-F238E27FC236}">
                <a16:creationId xmlns:a16="http://schemas.microsoft.com/office/drawing/2014/main" id="{3205B632-C769-A589-88BB-D11476546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519" y="1776989"/>
            <a:ext cx="2663484" cy="133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BA81CF-8D4A-5F30-8379-F09A50AAD0B1}"/>
              </a:ext>
            </a:extLst>
          </p:cNvPr>
          <p:cNvSpPr/>
          <p:nvPr/>
        </p:nvSpPr>
        <p:spPr>
          <a:xfrm>
            <a:off x="3371973" y="3211913"/>
            <a:ext cx="1630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코드 인터프리터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034" name="Picture 10" descr="Anaconda] 아나콘다 가상환경의 개념 및 활용방법 - yg's blog">
            <a:extLst>
              <a:ext uri="{FF2B5EF4-FFF2-40B4-BE49-F238E27FC236}">
                <a16:creationId xmlns:a16="http://schemas.microsoft.com/office/drawing/2014/main" id="{ABF9CB8C-D51A-B2C3-AF79-6F26C6FF9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674" y="1891009"/>
            <a:ext cx="2579839" cy="113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82E5AE-EECF-23B2-0D6E-BE648DCCCC16}"/>
              </a:ext>
            </a:extLst>
          </p:cNvPr>
          <p:cNvSpPr/>
          <p:nvPr/>
        </p:nvSpPr>
        <p:spPr>
          <a:xfrm>
            <a:off x="7487892" y="321191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개발환경 세팅</a:t>
            </a:r>
          </a:p>
        </p:txBody>
      </p:sp>
    </p:spTree>
    <p:extLst>
      <p:ext uri="{BB962C8B-B14F-4D97-AF65-F5344CB8AC3E}">
        <p14:creationId xmlns:p14="http://schemas.microsoft.com/office/powerpoint/2010/main" val="188646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452F5-7E97-5C55-39A1-A212D7B34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37669E8-EAEE-4EAE-36EC-14A2512C4AC0}"/>
              </a:ext>
            </a:extLst>
          </p:cNvPr>
          <p:cNvGrpSpPr/>
          <p:nvPr/>
        </p:nvGrpSpPr>
        <p:grpSpPr>
          <a:xfrm>
            <a:off x="692076" y="1147755"/>
            <a:ext cx="8007031" cy="489557"/>
            <a:chOff x="1189916" y="1147755"/>
            <a:chExt cx="8007031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E120A52-4048-8042-A5FA-D613D1F2E5C5}"/>
                </a:ext>
              </a:extLst>
            </p:cNvPr>
            <p:cNvSpPr txBox="1"/>
            <p:nvPr/>
          </p:nvSpPr>
          <p:spPr>
            <a:xfrm>
              <a:off x="1766128" y="1147755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Stage 0: </a:t>
              </a:r>
              <a:r>
                <a:rPr kumimoji="0" lang="en-US" altLang="ko-KR" sz="24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VSCode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와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로 개발환경 세팅하기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F0F8559-D9D4-0F66-A15B-5E034A1D3443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F657C37C-1488-5E4C-A2B6-8BB9E14D1990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2521764E-218C-C781-D49F-5516F6B1CB69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D8D405F-FE4F-DEDB-E063-A171B27E51C8}"/>
              </a:ext>
            </a:extLst>
          </p:cNvPr>
          <p:cNvGrpSpPr/>
          <p:nvPr/>
        </p:nvGrpSpPr>
        <p:grpSpPr>
          <a:xfrm>
            <a:off x="3400529" y="1906173"/>
            <a:ext cx="5504822" cy="4169048"/>
            <a:chOff x="1465404" y="1906173"/>
            <a:chExt cx="5504822" cy="4169048"/>
          </a:xfrm>
        </p:grpSpPr>
        <p:pic>
          <p:nvPicPr>
            <p:cNvPr id="11" name="그림 10" descr="텍스트, 스크린샷, 소프트웨어, 멀티미디어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7F16858-7784-9E92-9728-96FFDFD13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404" y="1906173"/>
              <a:ext cx="5504822" cy="416904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3AB6A8A-A7CC-E662-8A39-AE58BF986650}"/>
                </a:ext>
              </a:extLst>
            </p:cNvPr>
            <p:cNvSpPr/>
            <p:nvPr/>
          </p:nvSpPr>
          <p:spPr>
            <a:xfrm>
              <a:off x="1645920" y="2912012"/>
              <a:ext cx="1751428" cy="1336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EB1F001-21E7-8E78-ED60-A4698252E2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7348" y="2643151"/>
              <a:ext cx="1637414" cy="31142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5FC269-48B7-DE1E-49BE-77C00794A0E1}"/>
                </a:ext>
              </a:extLst>
            </p:cNvPr>
            <p:cNvSpPr txBox="1"/>
            <p:nvPr/>
          </p:nvSpPr>
          <p:spPr>
            <a:xfrm>
              <a:off x="5034762" y="2458485"/>
              <a:ext cx="1417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실습 폴더를</a:t>
              </a:r>
              <a:endPara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열어주세요</a:t>
              </a:r>
              <a:r>
                <a:rPr lang="en-US" altLang="ko-KR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!</a:t>
              </a:r>
              <a:endPara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3147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452F5-7E97-5C55-39A1-A212D7B34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37669E8-EAEE-4EAE-36EC-14A2512C4AC0}"/>
              </a:ext>
            </a:extLst>
          </p:cNvPr>
          <p:cNvGrpSpPr/>
          <p:nvPr/>
        </p:nvGrpSpPr>
        <p:grpSpPr>
          <a:xfrm>
            <a:off x="692076" y="1147755"/>
            <a:ext cx="8007031" cy="489557"/>
            <a:chOff x="1189916" y="1147755"/>
            <a:chExt cx="8007031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E120A52-4048-8042-A5FA-D613D1F2E5C5}"/>
                </a:ext>
              </a:extLst>
            </p:cNvPr>
            <p:cNvSpPr txBox="1"/>
            <p:nvPr/>
          </p:nvSpPr>
          <p:spPr>
            <a:xfrm>
              <a:off x="1766128" y="1147755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lvl="0" latinLnBrk="0"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Stage 0: </a:t>
              </a:r>
              <a:r>
                <a:rPr kumimoji="0" lang="en-US" altLang="ko-KR" sz="24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VSCode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와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로 개발환경 세팅하기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F0F8559-D9D4-0F66-A15B-5E034A1D3443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F657C37C-1488-5E4C-A2B6-8BB9E14D1990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2521764E-218C-C781-D49F-5516F6B1CB69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8" name="그림 7" descr="텍스트, 스크린샷, 소프트웨어, 운영 체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A07A2B8-EE33-705E-A113-4D4872605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01" y="1701209"/>
            <a:ext cx="8300598" cy="457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27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7AC9C-273F-C3A1-9F9C-D6C685377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D4739E0-3DB3-F4FC-A072-0B9ABE5E8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389" y="2204669"/>
            <a:ext cx="7497221" cy="369621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74DB91E-629B-B3E4-8F4A-A67F70E660F0}"/>
              </a:ext>
            </a:extLst>
          </p:cNvPr>
          <p:cNvGrpSpPr/>
          <p:nvPr/>
        </p:nvGrpSpPr>
        <p:grpSpPr>
          <a:xfrm>
            <a:off x="692076" y="1147755"/>
            <a:ext cx="8007031" cy="489557"/>
            <a:chOff x="1189916" y="1147755"/>
            <a:chExt cx="8007031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638A24-72B2-4110-82E7-6E8E46946E90}"/>
                </a:ext>
              </a:extLst>
            </p:cNvPr>
            <p:cNvSpPr txBox="1"/>
            <p:nvPr/>
          </p:nvSpPr>
          <p:spPr>
            <a:xfrm>
              <a:off x="1766128" y="1147755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lvl="0" latinLnBrk="0"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Stage 0: </a:t>
              </a:r>
              <a:r>
                <a:rPr kumimoji="0" lang="en-US" altLang="ko-KR" sz="24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VSCode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와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로 개발환경 세팅하기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5804CDA-AF2F-FAFE-B50A-AD3B36905333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1B2D7D05-DB20-4F11-3AF3-5667C7849C6D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F7BF8B8-CDFD-7419-EA51-6D1A252D79B7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6B4F17-2DBE-C2B3-DDD5-51A17CA3EAB3}"/>
              </a:ext>
            </a:extLst>
          </p:cNvPr>
          <p:cNvSpPr/>
          <p:nvPr/>
        </p:nvSpPr>
        <p:spPr>
          <a:xfrm>
            <a:off x="3470685" y="2324842"/>
            <a:ext cx="2143305" cy="503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3583395-B052-AB70-D923-123E04197DB5}"/>
              </a:ext>
            </a:extLst>
          </p:cNvPr>
          <p:cNvCxnSpPr>
            <a:cxnSpLocks/>
          </p:cNvCxnSpPr>
          <p:nvPr/>
        </p:nvCxnSpPr>
        <p:spPr>
          <a:xfrm flipH="1" flipV="1">
            <a:off x="5613990" y="2576551"/>
            <a:ext cx="1770076" cy="93693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52BD6D3-B295-04ED-42D4-93A37BFBB0A2}"/>
              </a:ext>
            </a:extLst>
          </p:cNvPr>
          <p:cNvSpPr txBox="1"/>
          <p:nvPr/>
        </p:nvSpPr>
        <p:spPr>
          <a:xfrm>
            <a:off x="7480248" y="3442030"/>
            <a:ext cx="26986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Ctrl+Shift+P</a:t>
            </a: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메뉴 오픈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Interpreter</a:t>
            </a: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검색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Python: Select Interpreter</a:t>
            </a:r>
            <a:endParaRPr lang="ko-KR" altLang="en-US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941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7AC9C-273F-C3A1-9F9C-D6C685377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소프트웨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C30D198-8A8E-D255-C215-0B89D53FE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589" y="1933199"/>
            <a:ext cx="4672822" cy="394200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74DB91E-629B-B3E4-8F4A-A67F70E660F0}"/>
              </a:ext>
            </a:extLst>
          </p:cNvPr>
          <p:cNvGrpSpPr/>
          <p:nvPr/>
        </p:nvGrpSpPr>
        <p:grpSpPr>
          <a:xfrm>
            <a:off x="692076" y="1147755"/>
            <a:ext cx="8007031" cy="489557"/>
            <a:chOff x="1189916" y="1147755"/>
            <a:chExt cx="8007031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638A24-72B2-4110-82E7-6E8E46946E90}"/>
                </a:ext>
              </a:extLst>
            </p:cNvPr>
            <p:cNvSpPr txBox="1"/>
            <p:nvPr/>
          </p:nvSpPr>
          <p:spPr>
            <a:xfrm>
              <a:off x="1766128" y="1147755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lvl="0" latinLnBrk="0"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Stage 0: </a:t>
              </a:r>
              <a:r>
                <a:rPr kumimoji="0" lang="en-US" altLang="ko-KR" sz="24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VSCode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와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로 개발환경 세팅하기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5804CDA-AF2F-FAFE-B50A-AD3B36905333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1B2D7D05-DB20-4F11-3AF3-5667C7849C6D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F7BF8B8-CDFD-7419-EA51-6D1A252D79B7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6B4F17-2DBE-C2B3-DDD5-51A17CA3EAB3}"/>
              </a:ext>
            </a:extLst>
          </p:cNvPr>
          <p:cNvSpPr/>
          <p:nvPr/>
        </p:nvSpPr>
        <p:spPr>
          <a:xfrm>
            <a:off x="3823485" y="5557642"/>
            <a:ext cx="4298115" cy="317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2BD6D3-B295-04ED-42D4-93A37BFBB0A2}"/>
              </a:ext>
            </a:extLst>
          </p:cNvPr>
          <p:cNvSpPr txBox="1"/>
          <p:nvPr/>
        </p:nvSpPr>
        <p:spPr>
          <a:xfrm>
            <a:off x="8496307" y="5556356"/>
            <a:ext cx="2698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codi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-kiosk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322247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659B62-A192-E6B6-581E-EBA1AFA2DE55}"/>
              </a:ext>
            </a:extLst>
          </p:cNvPr>
          <p:cNvSpPr txBox="1"/>
          <p:nvPr/>
        </p:nvSpPr>
        <p:spPr>
          <a:xfrm>
            <a:off x="1683579" y="1240297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함수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(Function)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의 정의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CECA51-ED37-6728-44AC-C5230201C0B5}"/>
              </a:ext>
            </a:extLst>
          </p:cNvPr>
          <p:cNvGrpSpPr/>
          <p:nvPr/>
        </p:nvGrpSpPr>
        <p:grpSpPr>
          <a:xfrm>
            <a:off x="1127686" y="1236833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15F91504-13DD-9DE7-ABFE-BE69FEB6FAB4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D0FB8CB-784B-6FB0-C6B7-BE8C62F50725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5E4911-672C-2FA5-CB0E-0569C4315F77}"/>
              </a:ext>
            </a:extLst>
          </p:cNvPr>
          <p:cNvGrpSpPr/>
          <p:nvPr/>
        </p:nvGrpSpPr>
        <p:grpSpPr>
          <a:xfrm>
            <a:off x="2495479" y="2946939"/>
            <a:ext cx="7396136" cy="1753754"/>
            <a:chOff x="770230" y="3245226"/>
            <a:chExt cx="13993787" cy="331817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FF42B4E-881E-3399-7BDD-979B5A6160CE}"/>
                </a:ext>
              </a:extLst>
            </p:cNvPr>
            <p:cNvSpPr/>
            <p:nvPr/>
          </p:nvSpPr>
          <p:spPr>
            <a:xfrm>
              <a:off x="770230" y="3245226"/>
              <a:ext cx="2667264" cy="735779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 w="2222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함수 선언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5AA79E-A096-DAE3-5D77-219DC64A5ECE}"/>
                </a:ext>
              </a:extLst>
            </p:cNvPr>
            <p:cNvSpPr txBox="1"/>
            <p:nvPr/>
          </p:nvSpPr>
          <p:spPr>
            <a:xfrm>
              <a:off x="770230" y="3965261"/>
              <a:ext cx="7158347" cy="2598139"/>
            </a:xfrm>
            <a:prstGeom prst="rect">
              <a:avLst/>
            </a:prstGeom>
            <a:solidFill>
              <a:srgbClr val="272822"/>
            </a:solidFill>
            <a:ln w="22225">
              <a:solidFill>
                <a:srgbClr val="000000">
                  <a:lumMod val="50000"/>
                  <a:lumOff val="50000"/>
                </a:srgbClr>
              </a:solidFill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>
                <a:defRPr sz="2800">
                  <a:latin typeface="Droid Sans Mono" panose="020B0609030804020204" pitchFamily="49" charset="0"/>
                  <a:ea typeface="Droid Sans Mono" panose="020B0609030804020204" pitchFamily="49" charset="0"/>
                  <a:cs typeface="Droid Sans Mono" panose="020B0609030804020204" pitchFamily="49" charset="0"/>
                </a:defRPr>
              </a:lvl1pPr>
            </a:lstStyle>
            <a:p>
              <a:r>
                <a:rPr lang="en-US" altLang="ko-KR" sz="1800" b="0" i="1" dirty="0">
                  <a:solidFill>
                    <a:srgbClr val="66D9EF"/>
                  </a:solidFill>
                  <a:effectLst/>
                </a:rPr>
                <a:t>def</a:t>
              </a:r>
              <a:r>
                <a:rPr lang="en-US" altLang="ko-KR" sz="1800" b="0" dirty="0">
                  <a:solidFill>
                    <a:srgbClr val="F8F8F2"/>
                  </a:solidFill>
                  <a:effectLst/>
                </a:rPr>
                <a:t> </a:t>
              </a:r>
              <a:r>
                <a:rPr lang="en-US" altLang="ko-KR" sz="1800" b="0" dirty="0" err="1">
                  <a:solidFill>
                    <a:srgbClr val="A6E22E"/>
                  </a:solidFill>
                  <a:effectLst/>
                </a:rPr>
                <a:t>data_science</a:t>
              </a:r>
              <a:r>
                <a:rPr lang="en-US" altLang="ko-KR" sz="1800" b="0" dirty="0">
                  <a:solidFill>
                    <a:srgbClr val="F8F8F2"/>
                  </a:solidFill>
                  <a:effectLst/>
                </a:rPr>
                <a:t>()</a:t>
              </a:r>
              <a:r>
                <a:rPr lang="en-US" altLang="ko-KR" sz="1800" b="0" dirty="0">
                  <a:solidFill>
                    <a:srgbClr val="DCDCDC"/>
                  </a:solidFill>
                  <a:effectLst/>
                </a:rPr>
                <a:t>:</a:t>
              </a:r>
              <a:endParaRPr lang="en-US" altLang="ko-KR" sz="1800" b="0" dirty="0">
                <a:solidFill>
                  <a:srgbClr val="F8F8F2"/>
                </a:solidFill>
                <a:effectLst/>
              </a:endParaRPr>
            </a:p>
            <a:p>
              <a:r>
                <a:rPr lang="en-US" altLang="ko-KR" sz="1800" b="0" dirty="0">
                  <a:solidFill>
                    <a:srgbClr val="F8F8F2"/>
                  </a:solidFill>
                  <a:effectLst/>
                </a:rPr>
                <a:t>  </a:t>
              </a:r>
              <a:r>
                <a:rPr lang="en-US" altLang="ko-KR" sz="1800" b="0" dirty="0">
                  <a:solidFill>
                    <a:srgbClr val="66D9EF"/>
                  </a:solidFill>
                  <a:effectLst/>
                </a:rPr>
                <a:t>print</a:t>
              </a:r>
              <a:r>
                <a:rPr lang="en-US" altLang="ko-KR" sz="180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800" b="0" dirty="0">
                  <a:solidFill>
                    <a:srgbClr val="E6DB74"/>
                  </a:solidFill>
                  <a:effectLst/>
                </a:rPr>
                <a:t>'python'</a:t>
              </a:r>
              <a:r>
                <a:rPr lang="en-US" altLang="ko-KR" sz="180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800" b="0" dirty="0">
                <a:solidFill>
                  <a:srgbClr val="F8F8F2"/>
                </a:solidFill>
                <a:effectLst/>
              </a:endParaRPr>
            </a:p>
            <a:p>
              <a:br>
                <a:rPr lang="en-US" altLang="ko-KR" sz="1800" b="0" dirty="0">
                  <a:solidFill>
                    <a:srgbClr val="F8F8F2"/>
                  </a:solidFill>
                  <a:effectLst/>
                </a:rPr>
              </a:br>
              <a:r>
                <a:rPr lang="en-US" altLang="ko-KR" sz="1800" b="0" dirty="0" err="1">
                  <a:solidFill>
                    <a:srgbClr val="F8F8F2"/>
                  </a:solidFill>
                  <a:effectLst/>
                </a:rPr>
                <a:t>data_science</a:t>
              </a:r>
              <a:r>
                <a:rPr lang="en-US" altLang="ko-KR" sz="1800" b="0" dirty="0">
                  <a:solidFill>
                    <a:srgbClr val="DCDCDC"/>
                  </a:solidFill>
                  <a:effectLst/>
                </a:rPr>
                <a:t>()</a:t>
              </a:r>
              <a:endParaRPr lang="en-US" altLang="ko-KR" sz="1800" b="0" dirty="0">
                <a:solidFill>
                  <a:srgbClr val="F8F8F2"/>
                </a:solidFill>
                <a:effectLst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38393C-9775-0115-E714-58F72742D95E}"/>
                </a:ext>
              </a:extLst>
            </p:cNvPr>
            <p:cNvSpPr/>
            <p:nvPr/>
          </p:nvSpPr>
          <p:spPr>
            <a:xfrm>
              <a:off x="8676251" y="3245226"/>
              <a:ext cx="2176168" cy="735779"/>
            </a:xfrm>
            <a:prstGeom prst="rect">
              <a:avLst/>
            </a:prstGeom>
            <a:solidFill>
              <a:srgbClr val="74B0DF">
                <a:alpha val="30000"/>
              </a:srgbClr>
            </a:solidFill>
            <a:ln w="2222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Result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4364FB-1B3A-D793-3CDC-B5C2C37F079B}"/>
                </a:ext>
              </a:extLst>
            </p:cNvPr>
            <p:cNvSpPr txBox="1"/>
            <p:nvPr/>
          </p:nvSpPr>
          <p:spPr>
            <a:xfrm>
              <a:off x="8676249" y="3965259"/>
              <a:ext cx="6087768" cy="920188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22225">
              <a:solidFill>
                <a:srgbClr val="000000">
                  <a:lumMod val="50000"/>
                  <a:lumOff val="50000"/>
                </a:srgbClr>
              </a:solidFill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>
                <a:defRPr sz="2800">
                  <a:latin typeface="Droid Sans Mono" panose="020B0609030804020204" pitchFamily="49" charset="0"/>
                  <a:ea typeface="Droid Sans Mono" panose="020B0609030804020204" pitchFamily="49" charset="0"/>
                  <a:cs typeface="Droid Sans Mono" panose="020B0609030804020204" pitchFamily="49" charset="0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roid Sans Mono" panose="020B0609030804020204" pitchFamily="49" charset="0"/>
                  <a:ea typeface="Droid Sans Mono" panose="020B0609030804020204" pitchFamily="49" charset="0"/>
                  <a:cs typeface="Droid Sans Mono" panose="020B0609030804020204" pitchFamily="49" charset="0"/>
                </a:rPr>
                <a:t>python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39CCB51-4F56-4095-5E1E-7F07010A7101}"/>
              </a:ext>
            </a:extLst>
          </p:cNvPr>
          <p:cNvSpPr txBox="1"/>
          <p:nvPr/>
        </p:nvSpPr>
        <p:spPr>
          <a:xfrm>
            <a:off x="2300384" y="1895051"/>
            <a:ext cx="7591231" cy="5818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특정 작업을 수행하기 위해 독립적으로 설계된 코드의 집합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3" name="Picture 2" descr="Function">
            <a:extLst>
              <a:ext uri="{FF2B5EF4-FFF2-40B4-BE49-F238E27FC236}">
                <a16:creationId xmlns:a16="http://schemas.microsoft.com/office/drawing/2014/main" id="{7F292777-57C0-8A8A-04EC-8EC0930A0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8" r="22418"/>
          <a:stretch/>
        </p:blipFill>
        <p:spPr bwMode="auto">
          <a:xfrm>
            <a:off x="7067271" y="4014096"/>
            <a:ext cx="2158009" cy="197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668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659B62-A192-E6B6-581E-EBA1AFA2DE55}"/>
              </a:ext>
            </a:extLst>
          </p:cNvPr>
          <p:cNvSpPr txBox="1"/>
          <p:nvPr/>
        </p:nvSpPr>
        <p:spPr>
          <a:xfrm>
            <a:off x="1683579" y="1240297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파라미터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(Parameter)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와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아규먼트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(Argument)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CECA51-ED37-6728-44AC-C5230201C0B5}"/>
              </a:ext>
            </a:extLst>
          </p:cNvPr>
          <p:cNvGrpSpPr/>
          <p:nvPr/>
        </p:nvGrpSpPr>
        <p:grpSpPr>
          <a:xfrm>
            <a:off x="1127686" y="1236833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15F91504-13DD-9DE7-ABFE-BE69FEB6FAB4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D0FB8CB-784B-6FB0-C6B7-BE8C62F50725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5E4911-672C-2FA5-CB0E-0569C4315F77}"/>
              </a:ext>
            </a:extLst>
          </p:cNvPr>
          <p:cNvGrpSpPr/>
          <p:nvPr/>
        </p:nvGrpSpPr>
        <p:grpSpPr>
          <a:xfrm>
            <a:off x="1956194" y="3028220"/>
            <a:ext cx="9692257" cy="2403994"/>
            <a:chOff x="770228" y="3245226"/>
            <a:chExt cx="18338139" cy="454845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FF42B4E-881E-3399-7BDD-979B5A6160CE}"/>
                </a:ext>
              </a:extLst>
            </p:cNvPr>
            <p:cNvSpPr/>
            <p:nvPr/>
          </p:nvSpPr>
          <p:spPr>
            <a:xfrm>
              <a:off x="770230" y="3245226"/>
              <a:ext cx="3916046" cy="735779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 w="2222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kern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함수 선언 및 실행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5AA79E-A096-DAE3-5D77-219DC64A5ECE}"/>
                </a:ext>
              </a:extLst>
            </p:cNvPr>
            <p:cNvSpPr txBox="1"/>
            <p:nvPr/>
          </p:nvSpPr>
          <p:spPr>
            <a:xfrm>
              <a:off x="770228" y="3965259"/>
              <a:ext cx="10355713" cy="3828421"/>
            </a:xfrm>
            <a:prstGeom prst="rect">
              <a:avLst/>
            </a:prstGeom>
            <a:solidFill>
              <a:srgbClr val="272822"/>
            </a:solidFill>
            <a:ln w="22225">
              <a:solidFill>
                <a:srgbClr val="000000">
                  <a:lumMod val="50000"/>
                  <a:lumOff val="50000"/>
                </a:srgbClr>
              </a:solidFill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>
                <a:defRPr sz="2800">
                  <a:latin typeface="Droid Sans Mono" panose="020B0609030804020204" pitchFamily="49" charset="0"/>
                  <a:ea typeface="Droid Sans Mono" panose="020B0609030804020204" pitchFamily="49" charset="0"/>
                  <a:cs typeface="Droid Sans Mono" panose="020B0609030804020204" pitchFamily="49" charset="0"/>
                </a:defRPr>
              </a:lvl1pPr>
            </a:lstStyle>
            <a:p>
              <a:r>
                <a:rPr lang="en-US" altLang="ko-KR" sz="1800" b="0" i="1" dirty="0">
                  <a:solidFill>
                    <a:srgbClr val="66D9EF"/>
                  </a:solidFill>
                  <a:effectLst/>
                </a:rPr>
                <a:t>def</a:t>
              </a:r>
              <a:r>
                <a:rPr lang="en-US" altLang="ko-KR" sz="1800" b="0" dirty="0">
                  <a:solidFill>
                    <a:srgbClr val="F8F8F2"/>
                  </a:solidFill>
                  <a:effectLst/>
                </a:rPr>
                <a:t> </a:t>
              </a:r>
              <a:r>
                <a:rPr lang="en-US" altLang="ko-KR" sz="1800" b="0" dirty="0" err="1">
                  <a:solidFill>
                    <a:srgbClr val="A6E22E"/>
                  </a:solidFill>
                  <a:effectLst/>
                </a:rPr>
                <a:t>data_science</a:t>
              </a:r>
              <a:r>
                <a:rPr lang="en-US" altLang="ko-KR" sz="1800" b="0" dirty="0">
                  <a:solidFill>
                    <a:srgbClr val="F8F8F2"/>
                  </a:solidFill>
                  <a:effectLst/>
                </a:rPr>
                <a:t>(</a:t>
              </a:r>
              <a:r>
                <a:rPr lang="en-US" altLang="ko-KR" sz="1800" b="0" i="1" dirty="0" err="1">
                  <a:solidFill>
                    <a:srgbClr val="FD971F"/>
                  </a:solidFill>
                  <a:effectLst/>
                </a:rPr>
                <a:t>print_sentence</a:t>
              </a:r>
              <a:r>
                <a:rPr lang="en-US" altLang="ko-KR" sz="1800" b="0" dirty="0">
                  <a:solidFill>
                    <a:srgbClr val="F8F8F2"/>
                  </a:solidFill>
                  <a:effectLst/>
                </a:rPr>
                <a:t>)</a:t>
              </a:r>
              <a:r>
                <a:rPr lang="en-US" altLang="ko-KR" sz="1800" b="0" dirty="0">
                  <a:solidFill>
                    <a:srgbClr val="DCDCDC"/>
                  </a:solidFill>
                  <a:effectLst/>
                </a:rPr>
                <a:t>:</a:t>
              </a:r>
              <a:endParaRPr lang="en-US" altLang="ko-KR" sz="1800" b="0" dirty="0">
                <a:solidFill>
                  <a:srgbClr val="F8F8F2"/>
                </a:solidFill>
                <a:effectLst/>
              </a:endParaRPr>
            </a:p>
            <a:p>
              <a:r>
                <a:rPr lang="en-US" altLang="ko-KR" sz="1800" b="0" dirty="0">
                  <a:solidFill>
                    <a:srgbClr val="F8F8F2"/>
                  </a:solidFill>
                  <a:effectLst/>
                </a:rPr>
                <a:t>  </a:t>
              </a:r>
              <a:r>
                <a:rPr lang="en-US" altLang="ko-KR" sz="1800" b="0" dirty="0">
                  <a:solidFill>
                    <a:srgbClr val="66D9EF"/>
                  </a:solidFill>
                  <a:effectLst/>
                </a:rPr>
                <a:t>print</a:t>
              </a:r>
              <a:r>
                <a:rPr lang="en-US" altLang="ko-KR" sz="180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800" b="0" dirty="0" err="1">
                  <a:solidFill>
                    <a:srgbClr val="F8F8F2"/>
                  </a:solidFill>
                  <a:effectLst/>
                </a:rPr>
                <a:t>print_sentence</a:t>
              </a:r>
              <a:r>
                <a:rPr lang="en-US" altLang="ko-KR" sz="180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800" b="0" dirty="0">
                <a:solidFill>
                  <a:srgbClr val="F8F8F2"/>
                </a:solidFill>
                <a:effectLst/>
              </a:endParaRPr>
            </a:p>
            <a:p>
              <a:br>
                <a:rPr lang="en-US" altLang="ko-KR" sz="1800" b="0" dirty="0">
                  <a:solidFill>
                    <a:srgbClr val="F8F8F2"/>
                  </a:solidFill>
                  <a:effectLst/>
                </a:rPr>
              </a:br>
              <a:r>
                <a:rPr lang="en-US" altLang="ko-KR" sz="1800" b="0" dirty="0">
                  <a:solidFill>
                    <a:srgbClr val="F8F8F2"/>
                  </a:solidFill>
                  <a:effectLst/>
                </a:rPr>
                <a:t>string </a:t>
              </a:r>
              <a:r>
                <a:rPr lang="en-US" altLang="ko-KR" sz="1800" b="0" dirty="0">
                  <a:solidFill>
                    <a:srgbClr val="F92672"/>
                  </a:solidFill>
                  <a:effectLst/>
                </a:rPr>
                <a:t>=</a:t>
              </a:r>
              <a:r>
                <a:rPr lang="en-US" altLang="ko-KR" sz="1800" b="0" dirty="0">
                  <a:solidFill>
                    <a:srgbClr val="F8F8F2"/>
                  </a:solidFill>
                  <a:effectLst/>
                </a:rPr>
                <a:t> </a:t>
              </a:r>
              <a:r>
                <a:rPr lang="en-US" altLang="ko-KR" sz="1800" b="0" dirty="0">
                  <a:solidFill>
                    <a:srgbClr val="E6DB74"/>
                  </a:solidFill>
                  <a:effectLst/>
                </a:rPr>
                <a:t>"</a:t>
              </a:r>
              <a:r>
                <a:rPr lang="ko-KR" altLang="en-US" sz="1800" b="0" dirty="0">
                  <a:solidFill>
                    <a:srgbClr val="E6DB74"/>
                  </a:solidFill>
                  <a:effectLst/>
                </a:rPr>
                <a:t>매개변수로 전달된 문자열 출력</a:t>
              </a:r>
              <a:r>
                <a:rPr lang="en-US" altLang="ko-KR" sz="1800" b="0" dirty="0">
                  <a:solidFill>
                    <a:srgbClr val="E6DB74"/>
                  </a:solidFill>
                  <a:effectLst/>
                </a:rPr>
                <a:t>"</a:t>
              </a:r>
              <a:endParaRPr lang="ko-KR" altLang="en-US" sz="1800" b="0" dirty="0">
                <a:solidFill>
                  <a:srgbClr val="F8F8F2"/>
                </a:solidFill>
                <a:effectLst/>
              </a:endParaRPr>
            </a:p>
            <a:p>
              <a:r>
                <a:rPr lang="en-US" altLang="ko-KR" sz="1800" b="0" dirty="0" err="1">
                  <a:solidFill>
                    <a:srgbClr val="F8F8F2"/>
                  </a:solidFill>
                  <a:effectLst/>
                </a:rPr>
                <a:t>data_science</a:t>
              </a:r>
              <a:r>
                <a:rPr lang="en-US" altLang="ko-KR" sz="180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800" b="0" dirty="0">
                  <a:solidFill>
                    <a:srgbClr val="F8F8F2"/>
                  </a:solidFill>
                  <a:effectLst/>
                </a:rPr>
                <a:t>string</a:t>
              </a:r>
              <a:r>
                <a:rPr lang="en-US" altLang="ko-KR" sz="180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800" b="0" dirty="0">
                <a:solidFill>
                  <a:srgbClr val="F8F8F2"/>
                </a:solidFill>
                <a:effectLst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38393C-9775-0115-E714-58F72742D95E}"/>
                </a:ext>
              </a:extLst>
            </p:cNvPr>
            <p:cNvSpPr/>
            <p:nvPr/>
          </p:nvSpPr>
          <p:spPr>
            <a:xfrm>
              <a:off x="11963004" y="3245226"/>
              <a:ext cx="2176168" cy="735779"/>
            </a:xfrm>
            <a:prstGeom prst="rect">
              <a:avLst/>
            </a:prstGeom>
            <a:solidFill>
              <a:srgbClr val="74B0DF">
                <a:alpha val="30000"/>
              </a:srgbClr>
            </a:solidFill>
            <a:ln w="2222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Result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4364FB-1B3A-D793-3CDC-B5C2C37F079B}"/>
                </a:ext>
              </a:extLst>
            </p:cNvPr>
            <p:cNvSpPr txBox="1"/>
            <p:nvPr/>
          </p:nvSpPr>
          <p:spPr>
            <a:xfrm>
              <a:off x="11963002" y="3965259"/>
              <a:ext cx="7145365" cy="1034659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22225">
              <a:solidFill>
                <a:srgbClr val="000000">
                  <a:lumMod val="50000"/>
                  <a:lumOff val="50000"/>
                </a:srgbClr>
              </a:solidFill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>
                <a:defRPr sz="2800">
                  <a:latin typeface="Droid Sans Mono" panose="020B0609030804020204" pitchFamily="49" charset="0"/>
                  <a:ea typeface="Droid Sans Mono" panose="020B0609030804020204" pitchFamily="49" charset="0"/>
                  <a:cs typeface="Droid Sans Mono" panose="020B0609030804020204" pitchFamily="49" charset="0"/>
                </a:defRPr>
              </a:lvl1pPr>
            </a:lstStyle>
            <a:p>
              <a:r>
                <a:rPr lang="ko-KR" altLang="en-US" sz="1800" dirty="0"/>
                <a:t>매개변수로 전달된 문자열 출력</a:t>
              </a:r>
              <a:endParaRPr lang="en-US" altLang="ko-KR" sz="18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39CCB51-4F56-4095-5E1E-7F07010A7101}"/>
              </a:ext>
            </a:extLst>
          </p:cNvPr>
          <p:cNvSpPr txBox="1"/>
          <p:nvPr/>
        </p:nvSpPr>
        <p:spPr>
          <a:xfrm>
            <a:off x="1729621" y="1793040"/>
            <a:ext cx="9431029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파라미터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(parameter):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함수 호출 시 전달하는 데이터를 받아서 함수 내에서 사용되는 </a:t>
            </a:r>
            <a:r>
              <a:rPr lang="ko-KR" altLang="en-US" sz="20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변수명</a:t>
            </a:r>
            <a:endParaRPr lang="en-US" altLang="ko-KR" sz="2000" kern="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 err="1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아규먼트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(Argument):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함수를 호출할 때의 인수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CB57AB-F5E5-D9DF-1A9B-28005C13B045}"/>
              </a:ext>
            </a:extLst>
          </p:cNvPr>
          <p:cNvSpPr txBox="1"/>
          <p:nvPr/>
        </p:nvSpPr>
        <p:spPr>
          <a:xfrm>
            <a:off x="1956196" y="5444250"/>
            <a:ext cx="8377976" cy="5357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print_sentence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파라미터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string: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아규먼트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535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B4CBF507-4870-8176-7D17-643A99D94E36}"/>
              </a:ext>
            </a:extLst>
          </p:cNvPr>
          <p:cNvGrpSpPr/>
          <p:nvPr/>
        </p:nvGrpSpPr>
        <p:grpSpPr>
          <a:xfrm>
            <a:off x="2162342" y="2684786"/>
            <a:ext cx="7235658" cy="612667"/>
            <a:chOff x="2162342" y="1679574"/>
            <a:chExt cx="7235658" cy="61266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CD31B0-EB00-E871-F006-9A2A929BFD99}"/>
                </a:ext>
              </a:extLst>
            </p:cNvPr>
            <p:cNvSpPr txBox="1"/>
            <p:nvPr/>
          </p:nvSpPr>
          <p:spPr>
            <a:xfrm>
              <a:off x="4038360" y="169170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Barrier-Free</a:t>
              </a: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가 무엇일까</a:t>
              </a:r>
              <a:r>
                <a:rPr lang="en-US" altLang="ko-KR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?</a:t>
              </a:r>
              <a:endParaRPr lang="ko-KR" altLang="en-US" sz="2400" b="1" kern="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B7A790-1571-1938-F5B1-B459A4C74E62}"/>
                </a:ext>
              </a:extLst>
            </p:cNvPr>
            <p:cNvSpPr txBox="1"/>
            <p:nvPr/>
          </p:nvSpPr>
          <p:spPr>
            <a:xfrm>
              <a:off x="2162342" y="167957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01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443CA95-D4E9-B2D2-3CEE-5898717C1CA0}"/>
              </a:ext>
            </a:extLst>
          </p:cNvPr>
          <p:cNvGrpSpPr/>
          <p:nvPr/>
        </p:nvGrpSpPr>
        <p:grpSpPr>
          <a:xfrm>
            <a:off x="2162342" y="3949996"/>
            <a:ext cx="7235658" cy="612667"/>
            <a:chOff x="2162342" y="2399413"/>
            <a:chExt cx="7235658" cy="6126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38626D-1197-D0EE-A852-F4680CD6C801}"/>
                </a:ext>
              </a:extLst>
            </p:cNvPr>
            <p:cNvSpPr txBox="1"/>
            <p:nvPr/>
          </p:nvSpPr>
          <p:spPr>
            <a:xfrm>
              <a:off x="2162342" y="2399413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02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49F3C5-F494-DACD-CFD6-195C1E7027A5}"/>
                </a:ext>
              </a:extLst>
            </p:cNvPr>
            <p:cNvSpPr txBox="1"/>
            <p:nvPr/>
          </p:nvSpPr>
          <p:spPr>
            <a:xfrm>
              <a:off x="4038360" y="2411540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latinLnBrk="0"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구현 도구 준비하기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272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29A50-A257-E595-913D-B49F46A01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BBE170D-5521-934C-4B94-0E5C2801FA2D}"/>
              </a:ext>
            </a:extLst>
          </p:cNvPr>
          <p:cNvGrpSpPr/>
          <p:nvPr/>
        </p:nvGrpSpPr>
        <p:grpSpPr>
          <a:xfrm>
            <a:off x="692076" y="1147755"/>
            <a:ext cx="8007031" cy="489557"/>
            <a:chOff x="1189916" y="1147755"/>
            <a:chExt cx="8007031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88EA81-409F-0923-19B2-48609320DBD4}"/>
                </a:ext>
              </a:extLst>
            </p:cNvPr>
            <p:cNvSpPr txBox="1"/>
            <p:nvPr/>
          </p:nvSpPr>
          <p:spPr>
            <a:xfrm>
              <a:off x="1766128" y="1147755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lvl="0" latinLnBrk="0"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Stage 1: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ChatGPT API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로 코드에서 활용해 보자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E4DFBBD-5980-BE51-BDF4-96E7E433501C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238E038B-D893-5406-75AE-041316065AE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BE1CD19A-09A4-9BD8-7D9E-F5BFE2E62FD9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7" name="Google Shape;215;p33">
            <a:extLst>
              <a:ext uri="{FF2B5EF4-FFF2-40B4-BE49-F238E27FC236}">
                <a16:creationId xmlns:a16="http://schemas.microsoft.com/office/drawing/2014/main" id="{12F773EF-47CF-0C98-7F97-8EAF5476D0E7}"/>
              </a:ext>
            </a:extLst>
          </p:cNvPr>
          <p:cNvSpPr/>
          <p:nvPr/>
        </p:nvSpPr>
        <p:spPr>
          <a:xfrm>
            <a:off x="1797631" y="1748446"/>
            <a:ext cx="9219620" cy="143395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API (Application Programming Interface):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소프트웨어 애플리케이션이 서로 통신하며 데이터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특징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기능을 교환할 수 있도록 하는 규칙 또는 프로토콜 집합</a:t>
            </a:r>
            <a:endParaRPr lang="en-US" altLang="ko-KR" sz="1600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ChatGPT API : User 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Input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을 넣으면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ChatGPT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의 출력을 포함한 내용을 서버로부터 </a:t>
            </a: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회신받을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수 있음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</p:txBody>
      </p:sp>
      <p:pic>
        <p:nvPicPr>
          <p:cNvPr id="8" name="Picture 4" descr="Adding API With ChatGPT Steps">
            <a:extLst>
              <a:ext uri="{FF2B5EF4-FFF2-40B4-BE49-F238E27FC236}">
                <a16:creationId xmlns:a16="http://schemas.microsoft.com/office/drawing/2014/main" id="{CB1CC2DD-A937-1069-9687-7183A1B7E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814" y="3535530"/>
            <a:ext cx="4453386" cy="250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932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C29C0-AFD3-CDD1-F3D2-B1DC6349F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DE4794A-78A4-AAD7-78B5-911EB171800B}"/>
              </a:ext>
            </a:extLst>
          </p:cNvPr>
          <p:cNvGrpSpPr/>
          <p:nvPr/>
        </p:nvGrpSpPr>
        <p:grpSpPr>
          <a:xfrm>
            <a:off x="692076" y="1147755"/>
            <a:ext cx="8007031" cy="489557"/>
            <a:chOff x="1189916" y="1147755"/>
            <a:chExt cx="8007031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1FD36A-75B2-0720-7E78-0F4444370C5B}"/>
                </a:ext>
              </a:extLst>
            </p:cNvPr>
            <p:cNvSpPr txBox="1"/>
            <p:nvPr/>
          </p:nvSpPr>
          <p:spPr>
            <a:xfrm>
              <a:off x="1766128" y="1147755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lvl="0" latinLnBrk="0"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Stage 1: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ChatGPT API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로 코드에서 활용해 보자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D0223A3-657F-F837-A010-71E69A4CB1EF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1DEAF6FB-0250-EC0D-99BE-081858389E6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94D6E8BF-35D2-5945-FDC6-9E607C07CA39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7" name="Google Shape;215;p33">
            <a:extLst>
              <a:ext uri="{FF2B5EF4-FFF2-40B4-BE49-F238E27FC236}">
                <a16:creationId xmlns:a16="http://schemas.microsoft.com/office/drawing/2014/main" id="{10081754-B6E2-FA8C-BD2D-C1096AD93C2F}"/>
              </a:ext>
            </a:extLst>
          </p:cNvPr>
          <p:cNvSpPr/>
          <p:nvPr/>
        </p:nvSpPr>
        <p:spPr>
          <a:xfrm>
            <a:off x="1797631" y="1748446"/>
            <a:ext cx="9219620" cy="143395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ChatGPT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API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Key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: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User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가 서버와 통신할 수 있게 해주는 접근 키 역할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</a:t>
            </a: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긴 문자열로 정의되어 있으며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인터넷 접속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비밀번호같이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남들에게 알려주면 안 됨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! (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사용한 토큰에 비례해서 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API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요금이 </a:t>
            </a:r>
            <a:r>
              <a:rPr lang="ko-KR" altLang="en-US" sz="16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과금되기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때문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)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</p:txBody>
      </p:sp>
      <p:pic>
        <p:nvPicPr>
          <p:cNvPr id="10" name="그림 9" descr="텍스트, 스크린샷, 도표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BDC06F0-1E0A-BF60-8EAD-FF0789CCF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600" y="3364967"/>
            <a:ext cx="5044800" cy="290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71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A8F62-B1A4-CA71-6565-135FAD69F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2E5990E-CAAF-7B0B-1051-CA927D7BA406}"/>
              </a:ext>
            </a:extLst>
          </p:cNvPr>
          <p:cNvGrpSpPr/>
          <p:nvPr/>
        </p:nvGrpSpPr>
        <p:grpSpPr>
          <a:xfrm>
            <a:off x="692076" y="1147755"/>
            <a:ext cx="8007031" cy="489557"/>
            <a:chOff x="1189916" y="1147755"/>
            <a:chExt cx="8007031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BB85063-F86F-AF77-3AA6-2680843FFFFD}"/>
                </a:ext>
              </a:extLst>
            </p:cNvPr>
            <p:cNvSpPr txBox="1"/>
            <p:nvPr/>
          </p:nvSpPr>
          <p:spPr>
            <a:xfrm>
              <a:off x="1766128" y="1147755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lvl="0" latinLnBrk="0"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Stage 1: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ChatGPT API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로 코드에서 활용해 보자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26878A9-4815-2D12-1CE8-EA1C13D9AB16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D83C3581-42E3-2B92-7A81-A63B73EDE6A1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3CF016C0-7E56-893F-4E35-0E1D770C6028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7" name="Google Shape;215;p33">
            <a:extLst>
              <a:ext uri="{FF2B5EF4-FFF2-40B4-BE49-F238E27FC236}">
                <a16:creationId xmlns:a16="http://schemas.microsoft.com/office/drawing/2014/main" id="{CA868267-D7F6-DEEE-2DAA-D15A930781ED}"/>
              </a:ext>
            </a:extLst>
          </p:cNvPr>
          <p:cNvSpPr/>
          <p:nvPr/>
        </p:nvSpPr>
        <p:spPr>
          <a:xfrm>
            <a:off x="1797631" y="1748446"/>
            <a:ext cx="9219620" cy="94435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사용 가능한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GPT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모델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확인 주소 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: 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  <a:hlinkClick r:id="rId2"/>
              </a:rPr>
              <a:t>https://platform.openai.com/docs/models?utm_source=chatgpt.com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</p:txBody>
      </p:sp>
      <p:pic>
        <p:nvPicPr>
          <p:cNvPr id="9" name="그림 8" descr="텍스트, 스크린샷, 소프트웨어, 멀티미디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0F972C4-0876-0D92-9CA4-D4F65D928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229" y="3002400"/>
            <a:ext cx="6665542" cy="32436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7D9623-F55F-A9A8-112D-CC5EDCEB1894}"/>
              </a:ext>
            </a:extLst>
          </p:cNvPr>
          <p:cNvSpPr/>
          <p:nvPr/>
        </p:nvSpPr>
        <p:spPr>
          <a:xfrm>
            <a:off x="2844001" y="4334399"/>
            <a:ext cx="2188799" cy="1375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010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645F3-1967-274B-5BD7-9D2EE0239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소프트웨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D404A4C-2E1F-F3B7-B185-EAE215DFA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241" y="2803934"/>
            <a:ext cx="8774400" cy="336466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8E5623B-6F73-5D03-977F-8378292D5D32}"/>
              </a:ext>
            </a:extLst>
          </p:cNvPr>
          <p:cNvGrpSpPr/>
          <p:nvPr/>
        </p:nvGrpSpPr>
        <p:grpSpPr>
          <a:xfrm>
            <a:off x="692076" y="1147755"/>
            <a:ext cx="8007031" cy="489557"/>
            <a:chOff x="1189916" y="1147755"/>
            <a:chExt cx="8007031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FB9B8D-A601-63BD-0CF3-6C0C2C843609}"/>
                </a:ext>
              </a:extLst>
            </p:cNvPr>
            <p:cNvSpPr txBox="1"/>
            <p:nvPr/>
          </p:nvSpPr>
          <p:spPr>
            <a:xfrm>
              <a:off x="1766128" y="1147755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lvl="0" latinLnBrk="0"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Stage 1: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ChatGPT API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로 코드에서 활용해 보자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81B9AF-324A-0776-C259-038B2429A8FE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B2D81456-1A00-2B8C-12AE-9B874E2C4ED0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8C6F1345-96DB-1B51-F63B-71FB0B92560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7" name="Google Shape;215;p33">
            <a:extLst>
              <a:ext uri="{FF2B5EF4-FFF2-40B4-BE49-F238E27FC236}">
                <a16:creationId xmlns:a16="http://schemas.microsoft.com/office/drawing/2014/main" id="{EDE1A017-23D0-E970-E09C-EEB5E490AD11}"/>
              </a:ext>
            </a:extLst>
          </p:cNvPr>
          <p:cNvSpPr/>
          <p:nvPr/>
        </p:nvSpPr>
        <p:spPr>
          <a:xfrm>
            <a:off x="1797631" y="1748446"/>
            <a:ext cx="9219620" cy="94435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사용 가능한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GPT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모델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확인 주소 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: 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  <a:hlinkClick r:id="rId3"/>
              </a:rPr>
              <a:t>https://platform.openai.com/docs/models?utm_source=chatgpt.com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79EF71-656F-31EA-A1CC-E6542ED27E38}"/>
              </a:ext>
            </a:extLst>
          </p:cNvPr>
          <p:cNvSpPr/>
          <p:nvPr/>
        </p:nvSpPr>
        <p:spPr>
          <a:xfrm>
            <a:off x="4615201" y="3225599"/>
            <a:ext cx="1591199" cy="727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519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7263044" cy="489557"/>
            <a:chOff x="1189916" y="1144994"/>
            <a:chExt cx="7263044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668683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lvl="0" latinLnBrk="0"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Stage 1: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ChatGPT API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로 코드에서 활용해 보자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334F887-37F0-8AF7-4BD2-A2D2A2DDC9DA}"/>
              </a:ext>
            </a:extLst>
          </p:cNvPr>
          <p:cNvSpPr txBox="1"/>
          <p:nvPr/>
        </p:nvSpPr>
        <p:spPr>
          <a:xfrm>
            <a:off x="6852003" y="1997839"/>
            <a:ext cx="459689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Medium" panose="02000603000000020004" pitchFamily="50" charset="-127"/>
              </a:rPr>
              <a:t>&lt;System Prompt&gt;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Pretendard Medium" panose="02000603000000020004" pitchFamily="50" charset="-127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Medium" panose="02000603000000020004" pitchFamily="50" charset="-127"/>
              </a:rPr>
              <a:t>기본적인 프롬프트 외에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Medium" panose="02000603000000020004" pitchFamily="50" charset="-127"/>
              </a:rPr>
              <a:t>, ChatGPT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Medium" panose="02000603000000020004" pitchFamily="50" charset="-127"/>
              </a:rPr>
              <a:t>에게 추가적으로 넣을 수 있는 지침들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Pretendard Medium" panose="02000603000000020004" pitchFamily="50" charset="-127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자유롭게 지침 전달 가능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kern="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간결하고 논리적으로 작성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kern="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작성할 프롬프트와 충돌하면 안 됨</a:t>
            </a:r>
          </a:p>
        </p:txBody>
      </p:sp>
      <p:pic>
        <p:nvPicPr>
          <p:cNvPr id="3" name="그림 2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1B295A2-5EE9-4673-75AF-E13031761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999" y="2293576"/>
            <a:ext cx="4872002" cy="227084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C893A3C-924B-D286-774B-FBB1B15B4E60}"/>
              </a:ext>
            </a:extLst>
          </p:cNvPr>
          <p:cNvSpPr/>
          <p:nvPr/>
        </p:nvSpPr>
        <p:spPr>
          <a:xfrm>
            <a:off x="1980001" y="3175199"/>
            <a:ext cx="2858399" cy="669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993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434FC-BE34-53B6-8E7E-9CAC311C0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8F49278-0CB4-9AD4-E750-E57F4E980DF8}"/>
              </a:ext>
            </a:extLst>
          </p:cNvPr>
          <p:cNvGrpSpPr/>
          <p:nvPr/>
        </p:nvGrpSpPr>
        <p:grpSpPr>
          <a:xfrm>
            <a:off x="620956" y="1073049"/>
            <a:ext cx="10027844" cy="489557"/>
            <a:chOff x="1189916" y="1144994"/>
            <a:chExt cx="10027844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382938-13BE-A2EA-A119-FBC8971DBC86}"/>
                </a:ext>
              </a:extLst>
            </p:cNvPr>
            <p:cNvSpPr txBox="1"/>
            <p:nvPr/>
          </p:nvSpPr>
          <p:spPr>
            <a:xfrm>
              <a:off x="1766129" y="1144994"/>
              <a:ext cx="945163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Stage 2: Whisper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를 이용해서 음성과 텍스트를 연결시켜 보자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D762043-D962-B0BB-8F20-EF1881089FD2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2128F455-B22F-BE61-0232-60ADA5240FF1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BBC98F9A-F2DF-405B-2A43-ECD40AAA2AF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" name="Google Shape;215;p33">
            <a:extLst>
              <a:ext uri="{FF2B5EF4-FFF2-40B4-BE49-F238E27FC236}">
                <a16:creationId xmlns:a16="http://schemas.microsoft.com/office/drawing/2014/main" id="{E0276F22-2038-1DCF-21DA-5E5BA4592E12}"/>
              </a:ext>
            </a:extLst>
          </p:cNvPr>
          <p:cNvSpPr/>
          <p:nvPr/>
        </p:nvSpPr>
        <p:spPr>
          <a:xfrm>
            <a:off x="1797631" y="1748446"/>
            <a:ext cx="9219620" cy="94435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en-US" altLang="ko-KR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STT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: Speak-to-text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의 약자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음성 데이터를 텍스트로 변환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 Whisper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사용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TTS: Text-to-speak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의 약자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텍스트 데이터를 음성으로 변환하여 출력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 </a:t>
            </a:r>
            <a:r>
              <a:rPr lang="en-US" altLang="ko-KR" sz="16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pyttsx3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사용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9B001A9-EBF1-34EE-ED4D-0251D60AF9AA}"/>
              </a:ext>
            </a:extLst>
          </p:cNvPr>
          <p:cNvGrpSpPr/>
          <p:nvPr/>
        </p:nvGrpSpPr>
        <p:grpSpPr>
          <a:xfrm>
            <a:off x="3619500" y="3429000"/>
            <a:ext cx="4953000" cy="2095500"/>
            <a:chOff x="3619500" y="3429000"/>
            <a:chExt cx="4953000" cy="2095500"/>
          </a:xfrm>
        </p:grpSpPr>
        <p:pic>
          <p:nvPicPr>
            <p:cNvPr id="1026" name="Picture 2" descr="CLEX 2.0 핵심기능소개 1탄] STT(Speech To Text) &amp; ChatGPT – 퓨렌스">
              <a:extLst>
                <a:ext uri="{FF2B5EF4-FFF2-40B4-BE49-F238E27FC236}">
                  <a16:creationId xmlns:a16="http://schemas.microsoft.com/office/drawing/2014/main" id="{F5C1DA69-6B4B-2DB9-E9BF-E74CE50978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9500" y="3429000"/>
              <a:ext cx="4953000" cy="209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C2004457-D5D3-434D-DD01-F6A10288E2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3234" y="4613881"/>
              <a:ext cx="2031224" cy="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1582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61D74-A932-FBDD-5771-7A093FFC0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1D52FAC-AD1F-9ADB-73CE-7D455FBA2F0A}"/>
              </a:ext>
            </a:extLst>
          </p:cNvPr>
          <p:cNvGrpSpPr/>
          <p:nvPr/>
        </p:nvGrpSpPr>
        <p:grpSpPr>
          <a:xfrm>
            <a:off x="620956" y="1073049"/>
            <a:ext cx="8091044" cy="489557"/>
            <a:chOff x="1189916" y="1144994"/>
            <a:chExt cx="8091044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633242-B684-9D90-6EEF-E64FA6DABB58}"/>
                </a:ext>
              </a:extLst>
            </p:cNvPr>
            <p:cNvSpPr txBox="1"/>
            <p:nvPr/>
          </p:nvSpPr>
          <p:spPr>
            <a:xfrm>
              <a:off x="1766129" y="1144994"/>
              <a:ext cx="751483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키오스크를 만들려면 무엇부터 </a:t>
              </a: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해야할까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5642986-2E5A-0629-B5D2-1B669486EF4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23B90F77-FFAD-CF63-C237-A9FD9889847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D6050474-064D-3E8E-A912-EB666245385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1026" name="Picture 2" descr="배리어프리 키오스크 - 아임유">
            <a:extLst>
              <a:ext uri="{FF2B5EF4-FFF2-40B4-BE49-F238E27FC236}">
                <a16:creationId xmlns:a16="http://schemas.microsoft.com/office/drawing/2014/main" id="{2CE4FC81-D17F-10A6-7497-64568F91E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000" y="1650919"/>
            <a:ext cx="4728000" cy="466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503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37814-C6FC-4A22-E053-8C2566733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8C5DA1-6775-8C08-F5AD-96B4E505619C}"/>
              </a:ext>
            </a:extLst>
          </p:cNvPr>
          <p:cNvGrpSpPr/>
          <p:nvPr/>
        </p:nvGrpSpPr>
        <p:grpSpPr>
          <a:xfrm>
            <a:off x="620956" y="1073049"/>
            <a:ext cx="10711844" cy="489557"/>
            <a:chOff x="1189916" y="1144994"/>
            <a:chExt cx="10711844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E44347-7BA4-F225-9D85-13E645B03F10}"/>
                </a:ext>
              </a:extLst>
            </p:cNvPr>
            <p:cNvSpPr txBox="1"/>
            <p:nvPr/>
          </p:nvSpPr>
          <p:spPr>
            <a:xfrm>
              <a:off x="1766129" y="1144994"/>
              <a:ext cx="1013563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Stage 3: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프로그램 만들기의 기본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플로우차트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(Flowchart)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BAF9A10-C860-6CCF-76F6-72DF7199BAF8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157B7980-EF42-C09C-14F5-871C5604393C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27E53242-EF19-205B-C2A3-4C9D44575AF1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5" name="그림 4" descr="텍스트, 스크린샷, 폰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7908253-E5BC-B998-9C33-4750C8D18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286" y="1562606"/>
            <a:ext cx="4315427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94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7A53-52D1-29BF-1985-3CFBD09F5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0E2B7EB-234D-C4A9-51F2-A2DBA497B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141785"/>
              </p:ext>
            </p:extLst>
          </p:nvPr>
        </p:nvGraphicFramePr>
        <p:xfrm>
          <a:off x="3891996" y="2364914"/>
          <a:ext cx="7166274" cy="2775885"/>
        </p:xfrm>
        <a:graphic>
          <a:graphicData uri="http://schemas.openxmlformats.org/drawingml/2006/table">
            <a:tbl>
              <a:tblPr/>
              <a:tblGrid>
                <a:gridCol w="2388758">
                  <a:extLst>
                    <a:ext uri="{9D8B030D-6E8A-4147-A177-3AD203B41FA5}">
                      <a16:colId xmlns:a16="http://schemas.microsoft.com/office/drawing/2014/main" val="469735623"/>
                    </a:ext>
                  </a:extLst>
                </a:gridCol>
                <a:gridCol w="1725929">
                  <a:extLst>
                    <a:ext uri="{9D8B030D-6E8A-4147-A177-3AD203B41FA5}">
                      <a16:colId xmlns:a16="http://schemas.microsoft.com/office/drawing/2014/main" val="3924118087"/>
                    </a:ext>
                  </a:extLst>
                </a:gridCol>
                <a:gridCol w="3051587">
                  <a:extLst>
                    <a:ext uri="{9D8B030D-6E8A-4147-A177-3AD203B41FA5}">
                      <a16:colId xmlns:a16="http://schemas.microsoft.com/office/drawing/2014/main" val="2109758266"/>
                    </a:ext>
                  </a:extLst>
                </a:gridCol>
              </a:tblGrid>
              <a:tr h="396555"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의미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도형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5778740"/>
                  </a:ext>
                </a:extLst>
              </a:tr>
              <a:tr h="396555"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시작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종료 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(</a:t>
                      </a:r>
                      <a:r>
                        <a:rPr kumimoji="0" 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Terminator)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타원형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프로그램 시작과 끝을 나타냅니다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339316"/>
                  </a:ext>
                </a:extLst>
              </a:tr>
              <a:tr h="396555"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처리 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(</a:t>
                      </a:r>
                      <a:r>
                        <a:rPr kumimoji="0" 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Process)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직사각형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연산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처리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동작 등을 나타냅니다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160597"/>
                  </a:ext>
                </a:extLst>
              </a:tr>
              <a:tr h="396555"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준비 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(Prepare)</a:t>
                      </a:r>
                      <a:endParaRPr kumimoji="0" 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육각형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작업 시작 전 해야 할 작업을 나타냅니다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148954"/>
                  </a:ext>
                </a:extLst>
              </a:tr>
              <a:tr h="396555"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입력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출력 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(</a:t>
                      </a:r>
                      <a:r>
                        <a:rPr kumimoji="0" 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I/O)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평행사변형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사용자 입력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결과 출력 등을 나타냅니다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678672"/>
                  </a:ext>
                </a:extLst>
              </a:tr>
              <a:tr h="396555"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조건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판단 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(</a:t>
                      </a:r>
                      <a:r>
                        <a:rPr kumimoji="0" 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Decision)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마름모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예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kumimoji="0" lang="ko-KR" altLang="en-US" sz="1400" b="0" i="0" u="none" strike="noStrike" kern="0" cap="none" spc="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아니오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조건 분기 처리에 사용합니다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305277"/>
                  </a:ext>
                </a:extLst>
              </a:tr>
              <a:tr h="396555"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흐름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 (Flow)</a:t>
                      </a:r>
                      <a:endParaRPr kumimoji="0" lang="ko-KR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화살표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다음 단계로 진행 방향을 나타냅니다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007824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D906DA43-7D70-ADFC-9246-6BF4FEE91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427" y="1704194"/>
            <a:ext cx="2413174" cy="460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6CF344A-21AF-A505-E559-84773B5EDAD2}"/>
              </a:ext>
            </a:extLst>
          </p:cNvPr>
          <p:cNvGrpSpPr/>
          <p:nvPr/>
        </p:nvGrpSpPr>
        <p:grpSpPr>
          <a:xfrm>
            <a:off x="620956" y="1073049"/>
            <a:ext cx="10711844" cy="489557"/>
            <a:chOff x="1189916" y="1144994"/>
            <a:chExt cx="10711844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CAAB3B-79E5-78E9-40A2-90528E129017}"/>
                </a:ext>
              </a:extLst>
            </p:cNvPr>
            <p:cNvSpPr txBox="1"/>
            <p:nvPr/>
          </p:nvSpPr>
          <p:spPr>
            <a:xfrm>
              <a:off x="1766129" y="1144994"/>
              <a:ext cx="1013563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Stage 3: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프로그램 만들기의 기본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플로우차트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(Flowchart)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AE4FA8D-6D68-3263-5FC5-FAA1B36BBDAF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9227A021-D13E-4A94-447F-14C8C96B579A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3421619B-957E-020C-ADFB-50248B8E5D5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4338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EC42A-BB95-300E-CDB7-E806D28B1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56D2BC2-CD2D-DB79-C0CA-7CD3408AF52B}"/>
              </a:ext>
            </a:extLst>
          </p:cNvPr>
          <p:cNvGrpSpPr/>
          <p:nvPr/>
        </p:nvGrpSpPr>
        <p:grpSpPr>
          <a:xfrm>
            <a:off x="620956" y="1073049"/>
            <a:ext cx="8091044" cy="489557"/>
            <a:chOff x="1189916" y="1144994"/>
            <a:chExt cx="8091044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A146F3-5D26-D1CF-0AAE-774940188A5C}"/>
                </a:ext>
              </a:extLst>
            </p:cNvPr>
            <p:cNvSpPr txBox="1"/>
            <p:nvPr/>
          </p:nvSpPr>
          <p:spPr>
            <a:xfrm>
              <a:off x="1766129" y="1144994"/>
              <a:ext cx="751483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Stage 3: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팀별 실습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55EA0A5-9790-8AC6-0703-EF79714B1F1C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7FF4B6A0-409D-7982-80C9-B4C0022E2B3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503FB79B-22AB-12A0-B6A8-59C8F30CAB4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" name="Google Shape;215;p33">
            <a:extLst>
              <a:ext uri="{FF2B5EF4-FFF2-40B4-BE49-F238E27FC236}">
                <a16:creationId xmlns:a16="http://schemas.microsoft.com/office/drawing/2014/main" id="{41D18BFB-D15A-EA5C-BFB6-448ECBD2E3F6}"/>
              </a:ext>
            </a:extLst>
          </p:cNvPr>
          <p:cNvSpPr/>
          <p:nvPr/>
        </p:nvSpPr>
        <p:spPr>
          <a:xfrm>
            <a:off x="1797631" y="1748445"/>
            <a:ext cx="9219620" cy="180835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여러분들이 구현해 볼 </a:t>
            </a:r>
            <a:r>
              <a:rPr lang="ko-KR" altLang="en-US" sz="16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배리어프리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키오스크의 </a:t>
            </a:r>
            <a:r>
              <a:rPr lang="ko-KR" altLang="en-US" sz="16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플로우차트를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그려 보세요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</a:t>
            </a: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처음 </a:t>
            </a: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배리어프리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선택 화면까지 주어집니다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이후의 차트를 완성하세요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</a:t>
            </a: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카페여도 좋고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식당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이어도 좋습니다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여러분의 가게와 상품을 만들어 보세요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</a:t>
            </a: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만든 후 강사 선생님들께 </a:t>
            </a: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확인받아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주세요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!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471737-1C4C-0F08-025F-154ACAFD075B}"/>
              </a:ext>
            </a:extLst>
          </p:cNvPr>
          <p:cNvGrpSpPr/>
          <p:nvPr/>
        </p:nvGrpSpPr>
        <p:grpSpPr>
          <a:xfrm>
            <a:off x="4333358" y="4171314"/>
            <a:ext cx="3525284" cy="1793637"/>
            <a:chOff x="4333358" y="4171314"/>
            <a:chExt cx="3525284" cy="1793637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71E4C0C-34C7-409F-C1FB-28BD20605209}"/>
                </a:ext>
              </a:extLst>
            </p:cNvPr>
            <p:cNvSpPr/>
            <p:nvPr/>
          </p:nvSpPr>
          <p:spPr>
            <a:xfrm>
              <a:off x="4822781" y="4171314"/>
              <a:ext cx="2577599" cy="50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주문 방식 선택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배리어프리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일반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  <a:endParaRPr lang="ko-KR" altLang="en-US" sz="12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F332AD8C-35C8-3C82-2F6C-A86504E0F6A4}"/>
                </a:ext>
              </a:extLst>
            </p:cNvPr>
            <p:cNvCxnSpPr>
              <a:cxnSpLocks/>
            </p:cNvCxnSpPr>
            <p:nvPr/>
          </p:nvCxnSpPr>
          <p:spPr>
            <a:xfrm>
              <a:off x="6111581" y="4675314"/>
              <a:ext cx="0" cy="229960"/>
            </a:xfrm>
            <a:prstGeom prst="straightConnector1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순서도: 판단 28">
              <a:extLst>
                <a:ext uri="{FF2B5EF4-FFF2-40B4-BE49-F238E27FC236}">
                  <a16:creationId xmlns:a16="http://schemas.microsoft.com/office/drawing/2014/main" id="{B9407351-7E88-4BA5-BDDA-B6ABC42EB76E}"/>
                </a:ext>
              </a:extLst>
            </p:cNvPr>
            <p:cNvSpPr/>
            <p:nvPr/>
          </p:nvSpPr>
          <p:spPr>
            <a:xfrm>
              <a:off x="5247451" y="4905274"/>
              <a:ext cx="1722000" cy="440790"/>
            </a:xfrm>
            <a:prstGeom prst="flowChartDecision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배리어프리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?</a:t>
              </a:r>
              <a:endParaRPr lang="ko-KR" altLang="en-US" sz="12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FB431E6-CCE0-AFF2-BB7C-D0718DFA8456}"/>
                </a:ext>
              </a:extLst>
            </p:cNvPr>
            <p:cNvGrpSpPr/>
            <p:nvPr/>
          </p:nvGrpSpPr>
          <p:grpSpPr>
            <a:xfrm>
              <a:off x="5060852" y="5125669"/>
              <a:ext cx="165469" cy="467594"/>
              <a:chOff x="4830394" y="4080153"/>
              <a:chExt cx="165469" cy="467594"/>
            </a:xfrm>
          </p:grpSpPr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0DEF318D-F10E-FA2F-3E55-4B7D6ED04F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2300" y="4080153"/>
                <a:ext cx="0" cy="467594"/>
              </a:xfrm>
              <a:prstGeom prst="straightConnector1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562CC6A5-7E35-2D59-1883-70E8975858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0394" y="4082534"/>
                <a:ext cx="165469" cy="0"/>
              </a:xfrm>
              <a:prstGeom prst="straightConnector1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312FB7A-3245-D6B2-37BC-6292D91AFAC5}"/>
                </a:ext>
              </a:extLst>
            </p:cNvPr>
            <p:cNvGrpSpPr/>
            <p:nvPr/>
          </p:nvGrpSpPr>
          <p:grpSpPr>
            <a:xfrm flipH="1">
              <a:off x="6990581" y="5125669"/>
              <a:ext cx="165469" cy="467594"/>
              <a:chOff x="4830394" y="4080153"/>
              <a:chExt cx="165469" cy="467594"/>
            </a:xfrm>
          </p:grpSpPr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F42342F1-111A-0360-CE4A-E50E8E2E35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2300" y="4080153"/>
                <a:ext cx="0" cy="467594"/>
              </a:xfrm>
              <a:prstGeom prst="straightConnector1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E5B1B3F7-F738-CFBB-3284-475C843860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0394" y="4082534"/>
                <a:ext cx="165469" cy="0"/>
              </a:xfrm>
              <a:prstGeom prst="straightConnector1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E2829CB-9252-9B2B-5F98-34C5F8472E30}"/>
                </a:ext>
              </a:extLst>
            </p:cNvPr>
            <p:cNvSpPr txBox="1"/>
            <p:nvPr/>
          </p:nvSpPr>
          <p:spPr>
            <a:xfrm>
              <a:off x="4622419" y="4814083"/>
              <a:ext cx="8007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Pretendard Medium" panose="02000603000000020004" pitchFamily="50" charset="-127"/>
                </a:rPr>
                <a:t>yes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1C7073D-8CFE-7C61-731E-31E8C5D22381}"/>
                </a:ext>
              </a:extLst>
            </p:cNvPr>
            <p:cNvSpPr txBox="1"/>
            <p:nvPr/>
          </p:nvSpPr>
          <p:spPr>
            <a:xfrm>
              <a:off x="6857081" y="4859049"/>
              <a:ext cx="8007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Pretendard Medium" panose="02000603000000020004" pitchFamily="50" charset="-127"/>
                </a:rPr>
                <a:t>no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C8631DEB-E076-C882-9304-DDAC0FD02CD2}"/>
                </a:ext>
              </a:extLst>
            </p:cNvPr>
            <p:cNvSpPr/>
            <p:nvPr/>
          </p:nvSpPr>
          <p:spPr>
            <a:xfrm>
              <a:off x="4333358" y="5586288"/>
              <a:ext cx="1454987" cy="37866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음성인식 모드 작동</a:t>
              </a:r>
              <a:endParaRPr lang="ko-KR" altLang="en-US" sz="12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48851FBD-5DAE-DFE9-6B75-E96368C738C9}"/>
                </a:ext>
              </a:extLst>
            </p:cNvPr>
            <p:cNvSpPr/>
            <p:nvPr/>
          </p:nvSpPr>
          <p:spPr>
            <a:xfrm>
              <a:off x="6403655" y="5586288"/>
              <a:ext cx="1454987" cy="37866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일반 모드 작동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B4FACB-C521-E669-540A-6478331E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103" y="5359466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908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326FC3E-7977-9DF4-3E0A-416AD53C5726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378DA3-3A43-10FA-64E6-327536EF087F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Barrier-free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64CBA75-1BA5-8519-3D56-C24DC87F8BF2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52FC1197-F6A6-9566-9516-362E926F13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3112B573-C754-773F-3C5D-880EEB3AC455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10" name="온라인 미디어 9" title="[일타강사] 장애의 벽을 허무는 '배리어 프리' 장애인에게 친절해야 하는 것도 일종의 편견, MBC 230322 방송">
            <a:hlinkClick r:id="" action="ppaction://media"/>
            <a:extLst>
              <a:ext uri="{FF2B5EF4-FFF2-40B4-BE49-F238E27FC236}">
                <a16:creationId xmlns:a16="http://schemas.microsoft.com/office/drawing/2014/main" id="{8C0EDFDA-0F78-B224-2609-7C1D636AC14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53175" y="1747092"/>
            <a:ext cx="7685650" cy="434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2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73F12-E56B-E4A7-0126-44E4EF3824FC}"/>
              </a:ext>
            </a:extLst>
          </p:cNvPr>
          <p:cNvSpPr txBox="1"/>
          <p:nvPr/>
        </p:nvSpPr>
        <p:spPr>
          <a:xfrm>
            <a:off x="3428936" y="2497976"/>
            <a:ext cx="561172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수업 끝</a:t>
            </a:r>
            <a: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수고하셨습니다 </a:t>
            </a:r>
            <a: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^-^</a:t>
            </a:r>
          </a:p>
        </p:txBody>
      </p:sp>
    </p:spTree>
    <p:extLst>
      <p:ext uri="{BB962C8B-B14F-4D97-AF65-F5344CB8AC3E}">
        <p14:creationId xmlns:p14="http://schemas.microsoft.com/office/powerpoint/2010/main" val="2303997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876FF118-8E83-4BA3-94D7-AE040912C14C}"/>
              </a:ext>
            </a:extLst>
          </p:cNvPr>
          <p:cNvSpPr/>
          <p:nvPr/>
        </p:nvSpPr>
        <p:spPr>
          <a:xfrm>
            <a:off x="1797631" y="1748445"/>
            <a:ext cx="9219620" cy="2014663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장애인</a:t>
            </a:r>
            <a:r>
              <a:rPr lang="en-US" altLang="ko-KR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노인</a:t>
            </a:r>
            <a:r>
              <a:rPr lang="en-US" altLang="ko-KR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임산부 등 사회적 약자들이 불편을 느끼지 않도록 물리적</a:t>
            </a:r>
            <a:r>
              <a:rPr lang="en-US" altLang="ko-KR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심리적 장벽을 제거하는 것</a:t>
            </a:r>
            <a:endParaRPr lang="en-US" altLang="ko-KR" sz="2000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배리어프리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디자인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(Barrier-free design): 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장애인을 배려한 디자인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유니버설 디자인 </a:t>
            </a:r>
            <a:r>
              <a:rPr lang="en-US" altLang="ko-KR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(Universal design): 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모든 사람을 위한 디자인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A5DA7C6-798D-5253-33CC-3EBE8566A2CD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C172978-B1D4-5488-CB2F-4EC4EE37043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배리어프리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(Barrier-free)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9C1DE58-8B3C-63D7-556D-85609F12F918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11DFC77D-1423-D4D6-1A5A-3750AF1631F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F0600336-74A8-4702-6BD9-4E827FFE4F5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07BCA3-0C2F-3562-C511-E96F9156A4EA}"/>
              </a:ext>
            </a:extLst>
          </p:cNvPr>
          <p:cNvGrpSpPr/>
          <p:nvPr/>
        </p:nvGrpSpPr>
        <p:grpSpPr>
          <a:xfrm>
            <a:off x="2739339" y="4116153"/>
            <a:ext cx="6713322" cy="1703784"/>
            <a:chOff x="2739339" y="3961408"/>
            <a:chExt cx="6713322" cy="170378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B37E87A-6CA4-8AF7-B9DA-E7A2A6626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873" t="12097" r="8547" b="44854"/>
            <a:stretch/>
          </p:blipFill>
          <p:spPr>
            <a:xfrm>
              <a:off x="2739339" y="3961408"/>
              <a:ext cx="6713322" cy="136523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18DC3C0-1ABB-8C92-5094-6FDC7B087FE4}"/>
                </a:ext>
              </a:extLst>
            </p:cNvPr>
            <p:cNvSpPr/>
            <p:nvPr/>
          </p:nvSpPr>
          <p:spPr>
            <a:xfrm>
              <a:off x="2869592" y="5326638"/>
              <a:ext cx="143340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기존의 디자인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4106CFC-27C5-83DE-1466-D6A905C477FA}"/>
                </a:ext>
              </a:extLst>
            </p:cNvPr>
            <p:cNvSpPr/>
            <p:nvPr/>
          </p:nvSpPr>
          <p:spPr>
            <a:xfrm>
              <a:off x="5085035" y="5326638"/>
              <a:ext cx="18277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배리어프리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디자인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5E8F2B7-A890-1DE3-9FA5-DC221E7099AB}"/>
                </a:ext>
              </a:extLst>
            </p:cNvPr>
            <p:cNvSpPr/>
            <p:nvPr/>
          </p:nvSpPr>
          <p:spPr>
            <a:xfrm>
              <a:off x="7693571" y="5326638"/>
              <a:ext cx="163057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유니버설 디자인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929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3E8A0B5-A5F3-56CC-5EED-D1F3A9E7E84D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8EFECB-ADCC-B22D-2CAB-7D7CFB4BAD4F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배리어프리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(Barrier-free)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B18B8DB-6E4A-A509-6EE2-19F9AF329BEB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6C44ED7-CC44-5268-35B2-7459151E1871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E3BD17C6-9591-A5AB-4C0D-6F5AD24E0DA4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8B1830-DBF6-07BA-6BCE-FC67C9F067E5}"/>
              </a:ext>
            </a:extLst>
          </p:cNvPr>
          <p:cNvGrpSpPr/>
          <p:nvPr/>
        </p:nvGrpSpPr>
        <p:grpSpPr>
          <a:xfrm>
            <a:off x="1401666" y="1882513"/>
            <a:ext cx="10075227" cy="3609682"/>
            <a:chOff x="1106244" y="2100563"/>
            <a:chExt cx="10075227" cy="3609682"/>
          </a:xfrm>
        </p:grpSpPr>
        <p:pic>
          <p:nvPicPr>
            <p:cNvPr id="1030" name="Picture 6" descr="서울 숭실대입구역에 설치된 엘리베이터.">
              <a:extLst>
                <a:ext uri="{FF2B5EF4-FFF2-40B4-BE49-F238E27FC236}">
                  <a16:creationId xmlns:a16="http://schemas.microsoft.com/office/drawing/2014/main" id="{EEE20905-362C-7E95-B204-FFF4F1408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562" y="2100563"/>
              <a:ext cx="4812909" cy="3609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경사형 도로와 점자 보도블록이 설치된 아파트 단지.">
              <a:extLst>
                <a:ext uri="{FF2B5EF4-FFF2-40B4-BE49-F238E27FC236}">
                  <a16:creationId xmlns:a16="http://schemas.microsoft.com/office/drawing/2014/main" id="{EC8FA34D-A2A1-091E-9C47-F2A4ED0BF4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6244" y="2100563"/>
              <a:ext cx="4812909" cy="3609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362D25-4D2E-EBB9-47CF-41942B5DB2CB}"/>
              </a:ext>
            </a:extLst>
          </p:cNvPr>
          <p:cNvSpPr/>
          <p:nvPr/>
        </p:nvSpPr>
        <p:spPr>
          <a:xfrm>
            <a:off x="2672425" y="5657229"/>
            <a:ext cx="1827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배리어프리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디자인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709B29-34C5-4B9B-3B5F-D6902D972653}"/>
              </a:ext>
            </a:extLst>
          </p:cNvPr>
          <p:cNvSpPr/>
          <p:nvPr/>
        </p:nvSpPr>
        <p:spPr>
          <a:xfrm>
            <a:off x="8187070" y="5657229"/>
            <a:ext cx="1630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유니버설 디자인</a:t>
            </a:r>
          </a:p>
        </p:txBody>
      </p:sp>
    </p:spTree>
    <p:extLst>
      <p:ext uri="{BB962C8B-B14F-4D97-AF65-F5344CB8AC3E}">
        <p14:creationId xmlns:p14="http://schemas.microsoft.com/office/powerpoint/2010/main" val="2207443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FFF69-1E35-BD78-FBDA-6519D18C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6B8E768-5610-3623-1CD6-7E7E06B50E8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986635-0B7B-B693-5CA0-1E5B20F27A2D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배리어프리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(Barrier-free)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D684902-4B9E-2F0D-8B48-F557E7183867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68C15F03-CBBC-8686-89F2-CCD08AC5EC9D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6E751342-103C-3A70-73EC-E971B875295C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49E1A4E-C301-FC28-E48F-183589E2FA02}"/>
              </a:ext>
            </a:extLst>
          </p:cNvPr>
          <p:cNvGrpSpPr/>
          <p:nvPr/>
        </p:nvGrpSpPr>
        <p:grpSpPr>
          <a:xfrm>
            <a:off x="1186327" y="1991555"/>
            <a:ext cx="10651636" cy="3095724"/>
            <a:chOff x="1186327" y="1991555"/>
            <a:chExt cx="10651636" cy="3095724"/>
          </a:xfrm>
        </p:grpSpPr>
        <p:pic>
          <p:nvPicPr>
            <p:cNvPr id="3074" name="Picture 2" descr="저상버스 내부.">
              <a:extLst>
                <a:ext uri="{FF2B5EF4-FFF2-40B4-BE49-F238E27FC236}">
                  <a16:creationId xmlns:a16="http://schemas.microsoft.com/office/drawing/2014/main" id="{7C168EA9-3F1E-B59E-3794-9902C984E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01" y="2062201"/>
              <a:ext cx="5369962" cy="3025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교통약자 위한 저상버스 추가 도입 &lt; 사회 &lt; 뉴스 &lt; 기사본문 - 당진신문">
              <a:extLst>
                <a:ext uri="{FF2B5EF4-FFF2-40B4-BE49-F238E27FC236}">
                  <a16:creationId xmlns:a16="http://schemas.microsoft.com/office/drawing/2014/main" id="{65DBE3F8-D548-9B28-A7AB-32502883E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6327" y="1991555"/>
              <a:ext cx="4979716" cy="3095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40D520-426D-E6C9-9428-E655CB66374C}"/>
              </a:ext>
            </a:extLst>
          </p:cNvPr>
          <p:cNvSpPr/>
          <p:nvPr/>
        </p:nvSpPr>
        <p:spPr>
          <a:xfrm>
            <a:off x="3189514" y="5176375"/>
            <a:ext cx="973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저상버스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A10BCC-6E35-CBAA-7773-FEBBEB67A5C7}"/>
              </a:ext>
            </a:extLst>
          </p:cNvPr>
          <p:cNvSpPr/>
          <p:nvPr/>
        </p:nvSpPr>
        <p:spPr>
          <a:xfrm>
            <a:off x="8436280" y="517637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저상버스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내부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94FC1C-702E-75EB-28FC-AFE1725F2994}"/>
              </a:ext>
            </a:extLst>
          </p:cNvPr>
          <p:cNvSpPr/>
          <p:nvPr/>
        </p:nvSpPr>
        <p:spPr>
          <a:xfrm>
            <a:off x="3077068" y="5713006"/>
            <a:ext cx="66143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사회 곳곳에서 </a:t>
            </a:r>
            <a:r>
              <a:rPr lang="ko-KR" altLang="en-US" sz="2000" b="1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배리어프리와</a:t>
            </a: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유니버설 디자인이 확산하고 있어요</a:t>
            </a:r>
            <a:r>
              <a:rPr lang="en-US" altLang="ko-KR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598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91D23-B77B-45F7-56F0-D2CBFC7C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78DE156-EA93-DC5E-70E5-28B525D547D0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60D9378-3D16-35BF-B329-151870DF6ED3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키오스크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(Kiosk)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FF1B9F8-8914-F42D-2644-175585B0FBB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338C116F-4B5E-EE45-9F52-E8F393C6A348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97EA6833-52D2-3757-8823-468494709525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4100" name="Picture 4" descr="신문과 놀자/디지털 세상과 정보]편리한 '키오스크', 누구나 쉽게 쓸 수 있으려면…｜동아일보">
            <a:extLst>
              <a:ext uri="{FF2B5EF4-FFF2-40B4-BE49-F238E27FC236}">
                <a16:creationId xmlns:a16="http://schemas.microsoft.com/office/drawing/2014/main" id="{9C217843-9EA8-7EEF-744A-4FD3A6BA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569" y="3245251"/>
            <a:ext cx="4196862" cy="282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15;p33">
            <a:extLst>
              <a:ext uri="{FF2B5EF4-FFF2-40B4-BE49-F238E27FC236}">
                <a16:creationId xmlns:a16="http://schemas.microsoft.com/office/drawing/2014/main" id="{ECA68854-4162-B6DA-71BE-14501C60EF9C}"/>
              </a:ext>
            </a:extLst>
          </p:cNvPr>
          <p:cNvSpPr/>
          <p:nvPr/>
        </p:nvSpPr>
        <p:spPr>
          <a:xfrm>
            <a:off x="1797631" y="1748445"/>
            <a:ext cx="9219620" cy="1346447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정식 명칭 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: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인터랙티브 키오스크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(Interactive Kiosk),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터치스크린이 탑재된 안내기기나 </a:t>
            </a: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무인주문기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형태</a:t>
            </a:r>
            <a:endParaRPr lang="en-US" altLang="ko-KR" sz="1600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고객이 셀프로 주문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결제를 할 수 있도록 제작한 시스템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2020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년대 들어 폭발적으로 성장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99880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D03DE-1BB3-7843-652D-4BD6C527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4255048-F11C-023B-26C3-BB65F960F73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3D45335-BC6F-1362-F848-B9045099187E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키오스크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(Kiosk)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2EB3074-47A4-7775-72D6-E73A26FFBA1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1BC373BF-A7BE-F84A-E8BA-4F5F282AA68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15885BB7-407D-36E4-BFA1-BDF7BE526A89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1" name="Google Shape;215;p33">
            <a:extLst>
              <a:ext uri="{FF2B5EF4-FFF2-40B4-BE49-F238E27FC236}">
                <a16:creationId xmlns:a16="http://schemas.microsoft.com/office/drawing/2014/main" id="{ADC5D945-225A-9BDF-9BCC-2E2ACC121FEA}"/>
              </a:ext>
            </a:extLst>
          </p:cNvPr>
          <p:cNvSpPr/>
          <p:nvPr/>
        </p:nvSpPr>
        <p:spPr>
          <a:xfrm>
            <a:off x="1797631" y="1748445"/>
            <a:ext cx="9219620" cy="1346447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장점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: </a:t>
            </a: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비대면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주문 가능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복잡한 주문 가능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소통 오류 개선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주문속도 향상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인건비 절감</a:t>
            </a:r>
            <a:endParaRPr lang="en-US" altLang="ko-KR" sz="1600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단점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: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비효율적 설계 시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또는 하드웨어 성능 미달 시 주문속도 저하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및 고객 불만 유발</a:t>
            </a:r>
            <a:endParaRPr lang="en-US" altLang="ko-KR" sz="1600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  <a:p>
            <a:pPr marR="0" lvl="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              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키오스크에 없는 주문 불가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lang="ko-KR" altLang="en-US" sz="16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노년층</a:t>
            </a:r>
            <a:r>
              <a:rPr lang="en-US" altLang="ko-KR" sz="16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/</a:t>
            </a:r>
            <a:r>
              <a:rPr lang="ko-KR" altLang="en-US" sz="16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장애인의 접근성 문제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</p:txBody>
      </p:sp>
      <p:pic>
        <p:nvPicPr>
          <p:cNvPr id="5122" name="Picture 2" descr="그래픽] 키오스크 이용 불편 사례 | 연합뉴스">
            <a:extLst>
              <a:ext uri="{FF2B5EF4-FFF2-40B4-BE49-F238E27FC236}">
                <a16:creationId xmlns:a16="http://schemas.microsoft.com/office/drawing/2014/main" id="{A35E03D2-0CD5-6A07-3CFC-F23A1BF9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534" y="3319975"/>
            <a:ext cx="2832030" cy="268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키오스크 전성시대] 키오스크 1대가 직원 3명 몫...'언택트'족도 늘어나 속속 도입 | 서울경제">
            <a:extLst>
              <a:ext uri="{FF2B5EF4-FFF2-40B4-BE49-F238E27FC236}">
                <a16:creationId xmlns:a16="http://schemas.microsoft.com/office/drawing/2014/main" id="{1527F79D-9109-9FA3-2709-96B2592EB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007" y="3407135"/>
            <a:ext cx="3003085" cy="264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828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1F172-08B2-A3E8-F64F-B927812ED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BF1DBC6-EBD4-6A0F-EEA6-09B569F575A4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9FF0070-60F9-CE5C-44C0-9C50514D03E4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배리어프리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키오스크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(Barrier-free Kiosk)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D230DB2-223C-0B1B-004D-0097E205C464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02534ABA-38B3-2242-FEF0-8575A38BBD14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8E393E43-4227-14C1-573D-1A798EBA6506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1" name="Google Shape;215;p33">
            <a:extLst>
              <a:ext uri="{FF2B5EF4-FFF2-40B4-BE49-F238E27FC236}">
                <a16:creationId xmlns:a16="http://schemas.microsoft.com/office/drawing/2014/main" id="{5994EA11-C779-2512-B2D7-663DADDAB78A}"/>
              </a:ext>
            </a:extLst>
          </p:cNvPr>
          <p:cNvSpPr/>
          <p:nvPr/>
        </p:nvSpPr>
        <p:spPr>
          <a:xfrm>
            <a:off x="1797631" y="1748446"/>
            <a:ext cx="9219620" cy="1114330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장애인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어린이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노약자를 포함한 모두가 이용할 수 있도록 사용자 접근성을 보장한 키오스크</a:t>
            </a:r>
            <a:endParaRPr lang="en-US" altLang="ko-KR" sz="1600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2025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년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2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월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면적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50m</a:t>
            </a:r>
            <a:r>
              <a:rPr kumimoji="0" lang="en-US" altLang="ko-KR" sz="1600" b="1" i="0" u="non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2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이상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사업장 대상 </a:t>
            </a: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배리어프리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키오스크 설치 의무화 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EC439E0-1C36-31AB-76CF-80F04CF31B58}"/>
              </a:ext>
            </a:extLst>
          </p:cNvPr>
          <p:cNvGrpSpPr/>
          <p:nvPr/>
        </p:nvGrpSpPr>
        <p:grpSpPr>
          <a:xfrm>
            <a:off x="1793523" y="3137635"/>
            <a:ext cx="9223728" cy="2834099"/>
            <a:chOff x="1802619" y="3137635"/>
            <a:chExt cx="10021276" cy="3079155"/>
          </a:xfrm>
        </p:grpSpPr>
        <p:pic>
          <p:nvPicPr>
            <p:cNvPr id="6148" name="Picture 4" descr="아임유, 장애인 차별금지법 대응 '배리어프리 키오스크' 출시">
              <a:extLst>
                <a:ext uri="{FF2B5EF4-FFF2-40B4-BE49-F238E27FC236}">
                  <a16:creationId xmlns:a16="http://schemas.microsoft.com/office/drawing/2014/main" id="{A7A13A3B-E9B0-6FA6-5BDA-F5FAF978E4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2619" y="3137635"/>
              <a:ext cx="4604822" cy="3078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 descr="텍스트, 스크린샷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E58ABAA-729B-5418-CAC6-1D702B964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1814" y="3137636"/>
              <a:ext cx="5212081" cy="3079154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D94311-F7BC-1379-5962-4D3A39B2C4E6}"/>
              </a:ext>
            </a:extLst>
          </p:cNvPr>
          <p:cNvSpPr/>
          <p:nvPr/>
        </p:nvSpPr>
        <p:spPr>
          <a:xfrm>
            <a:off x="8686800" y="6177541"/>
            <a:ext cx="3383146" cy="21544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출처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(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주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  <a:r>
              <a:rPr kumimoji="0" lang="ko-KR" alt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엘리비전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(http://www.elivision.com/product/)</a:t>
            </a:r>
          </a:p>
        </p:txBody>
      </p:sp>
    </p:spTree>
    <p:extLst>
      <p:ext uri="{BB962C8B-B14F-4D97-AF65-F5344CB8AC3E}">
        <p14:creationId xmlns:p14="http://schemas.microsoft.com/office/powerpoint/2010/main" val="2817458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4873</TotalTime>
  <Words>879</Words>
  <Application>Microsoft Office PowerPoint</Application>
  <PresentationFormat>와이드스크린</PresentationFormat>
  <Paragraphs>148</Paragraphs>
  <Slides>30</Slides>
  <Notes>15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배달의민족 도현</vt:lpstr>
      <vt:lpstr>Droid Sans Mono</vt:lpstr>
      <vt:lpstr>나눔스퀘어_ac</vt:lpstr>
      <vt:lpstr>맑은 고딕</vt:lpstr>
      <vt:lpstr>Arial</vt:lpstr>
      <vt:lpstr>Constantia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김희수</dc:creator>
  <cp:lastModifiedBy>도현 김</cp:lastModifiedBy>
  <cp:revision>218</cp:revision>
  <dcterms:created xsi:type="dcterms:W3CDTF">2023-07-18T04:23:36Z</dcterms:created>
  <dcterms:modified xsi:type="dcterms:W3CDTF">2025-06-20T06:45:07Z</dcterms:modified>
</cp:coreProperties>
</file>